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5" r:id="rId4"/>
    <p:sldId id="261" r:id="rId5"/>
    <p:sldId id="264" r:id="rId6"/>
    <p:sldId id="263" r:id="rId7"/>
    <p:sldId id="277" r:id="rId8"/>
    <p:sldId id="271" r:id="rId9"/>
    <p:sldId id="267" r:id="rId10"/>
    <p:sldId id="269" r:id="rId11"/>
    <p:sldId id="279" r:id="rId12"/>
    <p:sldId id="268" r:id="rId13"/>
    <p:sldId id="270" r:id="rId14"/>
    <p:sldId id="280" r:id="rId15"/>
    <p:sldId id="281" r:id="rId16"/>
    <p:sldId id="276" r:id="rId17"/>
    <p:sldId id="278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6F1"/>
    <a:srgbClr val="4138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3" autoAdjust="0"/>
    <p:restoredTop sz="86278" autoAdjust="0"/>
  </p:normalViewPr>
  <p:slideViewPr>
    <p:cSldViewPr>
      <p:cViewPr>
        <p:scale>
          <a:sx n="80" d="100"/>
          <a:sy n="80" d="100"/>
        </p:scale>
        <p:origin x="-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sazza%20A\Desktop\Presentazione%20primo%20anno%20di%20dottorato\Dati%20marco%20provenzan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sazza%20A\Desktop\Presentazione%20primo%20anno%20di%20dottorato\Dati%20trento%20riunit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sazza%20A\Desktop\Presentazione%20primo%20anno%20di%20dottorato\Dati%20trento%20riunit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boratorio1\Desktop\Presentazione%20primo%20anno%20di%20dottorato\Dati%20trento%20riunit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sazza%20A\Desktop\Presentazione%20primo%20anno%20di%20dottorato\Dati%20marco%20provenzan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berto\dottorato%20materiale\Materiale%20per%20articolo\analisi\O-DIFENOLI%20Genov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berto\dottorato%20materiale\Materiale%20per%20articolo\analisi\O-DIFENOLI%20Genov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sazza%20A\Desktop\Presentazione%20primo%20anno%20di%20dottorato\Dati%20marco%20provenzan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sazza%20A\Desktop\Presentazione%20primo%20anno%20di%20dottorato\Dati%20marco%20provenzan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sazza%20A\Desktop\Presentazione%20primo%20anno%20di%20dottorato\Dati%20marco%20provenzan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sazza%20A\Desktop\Presentazione%20primo%20anno%20di%20dottorato\Dati%20marco%20provenzan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sazza%20A\Desktop\Presentazione%20primo%20anno%20di%20dottorato\Dati%20trento%20riuni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0808573928259077"/>
          <c:y val="0.16714129483814683"/>
          <c:w val="0.74317957130359946"/>
          <c:h val="0.59452136191309368"/>
        </c:manualLayout>
      </c:layout>
      <c:barChart>
        <c:barDir val="col"/>
        <c:grouping val="clustered"/>
        <c:ser>
          <c:idx val="0"/>
          <c:order val="0"/>
          <c:tx>
            <c:v>EtOH</c:v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endParaRPr lang="it-IT"/>
              </a:p>
            </c:txPr>
            <c:showVal val="1"/>
          </c:dLbls>
          <c:cat>
            <c:strRef>
              <c:f>'[Dati marco provenzano.xlsx]Risultati preliminari'!$A$3,'[Dati marco provenzano.xlsx]Risultati preliminari'!$A$4,'[Dati marco provenzano.xlsx]Risultati preliminari'!$A$5</c:f>
              <c:strCache>
                <c:ptCount val="3"/>
                <c:pt idx="0">
                  <c:v>Pinot grigio</c:v>
                </c:pt>
                <c:pt idx="1">
                  <c:v>Chardonnay</c:v>
                </c:pt>
                <c:pt idx="2">
                  <c:v>Pinot nero</c:v>
                </c:pt>
              </c:strCache>
            </c:strRef>
          </c:cat>
          <c:val>
            <c:numRef>
              <c:f>'[Dati marco provenzano.xlsx]Risultati preliminari'!$C$19,'[Dati marco provenzano.xlsx]Risultati preliminari'!$C$22,'[Dati marco provenzano.xlsx]Risultati preliminari'!$C$25</c:f>
              <c:numCache>
                <c:formatCode>General</c:formatCode>
                <c:ptCount val="3"/>
                <c:pt idx="0">
                  <c:v>3.2600000000000002</c:v>
                </c:pt>
                <c:pt idx="1">
                  <c:v>2.0299999999999998</c:v>
                </c:pt>
                <c:pt idx="2">
                  <c:v>3.4499999999999997</c:v>
                </c:pt>
              </c:numCache>
            </c:numRef>
          </c:val>
        </c:ser>
        <c:ser>
          <c:idx val="1"/>
          <c:order val="1"/>
          <c:tx>
            <c:v>H2O</c:v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endParaRPr lang="it-IT"/>
              </a:p>
            </c:txPr>
            <c:showVal val="1"/>
          </c:dLbls>
          <c:cat>
            <c:strRef>
              <c:f>'[Dati marco provenzano.xlsx]Risultati preliminari'!$A$3,'[Dati marco provenzano.xlsx]Risultati preliminari'!$A$4,'[Dati marco provenzano.xlsx]Risultati preliminari'!$A$5</c:f>
              <c:strCache>
                <c:ptCount val="3"/>
                <c:pt idx="0">
                  <c:v>Pinot grigio</c:v>
                </c:pt>
                <c:pt idx="1">
                  <c:v>Chardonnay</c:v>
                </c:pt>
                <c:pt idx="2">
                  <c:v>Pinot nero</c:v>
                </c:pt>
              </c:strCache>
            </c:strRef>
          </c:cat>
          <c:val>
            <c:numRef>
              <c:f>'[Dati marco provenzano.xlsx]Risultati preliminari'!$C$20,'[Dati marco provenzano.xlsx]Risultati preliminari'!$C$23,'[Dati marco provenzano.xlsx]Risultati preliminari'!$C$26</c:f>
              <c:numCache>
                <c:formatCode>General</c:formatCode>
                <c:ptCount val="3"/>
                <c:pt idx="0">
                  <c:v>0.18000000000000024</c:v>
                </c:pt>
                <c:pt idx="1">
                  <c:v>0.24000000000000021</c:v>
                </c:pt>
                <c:pt idx="2">
                  <c:v>0.58000000000000063</c:v>
                </c:pt>
              </c:numCache>
            </c:numRef>
          </c:val>
        </c:ser>
        <c:ser>
          <c:idx val="2"/>
          <c:order val="2"/>
          <c:tx>
            <c:v>Totale</c:v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dLbls>
            <c:txPr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endParaRPr lang="it-IT"/>
              </a:p>
            </c:txPr>
            <c:showVal val="1"/>
          </c:dLbls>
          <c:cat>
            <c:strRef>
              <c:f>'[Dati marco provenzano.xlsx]Risultati preliminari'!$A$3,'[Dati marco provenzano.xlsx]Risultati preliminari'!$A$4,'[Dati marco provenzano.xlsx]Risultati preliminari'!$A$5</c:f>
              <c:strCache>
                <c:ptCount val="3"/>
                <c:pt idx="0">
                  <c:v>Pinot grigio</c:v>
                </c:pt>
                <c:pt idx="1">
                  <c:v>Chardonnay</c:v>
                </c:pt>
                <c:pt idx="2">
                  <c:v>Pinot nero</c:v>
                </c:pt>
              </c:strCache>
            </c:strRef>
          </c:cat>
          <c:val>
            <c:numRef>
              <c:f>'[Dati marco provenzano.xlsx]Risultati preliminari'!$C$21,'[Dati marco provenzano.xlsx]Risultati preliminari'!$C$24,'[Dati marco provenzano.xlsx]Risultati preliminari'!$C$27</c:f>
              <c:numCache>
                <c:formatCode>General</c:formatCode>
                <c:ptCount val="3"/>
                <c:pt idx="0">
                  <c:v>3.44</c:v>
                </c:pt>
                <c:pt idx="1">
                  <c:v>2.27</c:v>
                </c:pt>
                <c:pt idx="2">
                  <c:v>4.03</c:v>
                </c:pt>
              </c:numCache>
            </c:numRef>
          </c:val>
        </c:ser>
        <c:gapWidth val="28"/>
        <c:axId val="32541312"/>
        <c:axId val="32563584"/>
      </c:barChart>
      <c:catAx>
        <c:axId val="325413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Bookman Old Style" pitchFamily="18" charset="0"/>
                <a:cs typeface="Arial" pitchFamily="34" charset="0"/>
              </a:defRPr>
            </a:pPr>
            <a:endParaRPr lang="it-IT"/>
          </a:p>
        </c:txPr>
        <c:crossAx val="32563584"/>
        <c:crosses val="autoZero"/>
        <c:auto val="1"/>
        <c:lblAlgn val="ctr"/>
        <c:lblOffset val="100"/>
      </c:catAx>
      <c:valAx>
        <c:axId val="325635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>
                    <a:latin typeface="Bookman Old Style" pitchFamily="18" charset="0"/>
                  </a:defRPr>
                </a:pPr>
                <a:r>
                  <a:rPr lang="en-US">
                    <a:latin typeface="Bookman Old Style" pitchFamily="18" charset="0"/>
                  </a:rPr>
                  <a:t>Resa [mg/100g]</a:t>
                </a:r>
              </a:p>
            </c:rich>
          </c:tx>
          <c:layout>
            <c:manualLayout>
              <c:xMode val="edge"/>
              <c:yMode val="edge"/>
              <c:x val="9.3333333333333567E-3"/>
              <c:y val="0.2755285304639413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541312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1574645261579892"/>
          <c:y val="2.0800497577563143E-3"/>
          <c:w val="0.17938081353589194"/>
          <c:h val="0.25115157480314959"/>
        </c:manualLayout>
      </c:layout>
      <c:txPr>
        <a:bodyPr/>
        <a:lstStyle/>
        <a:p>
          <a:pPr>
            <a:defRPr>
              <a:latin typeface="Bookman Old Style" pitchFamily="18" charset="0"/>
            </a:defRPr>
          </a:pPr>
          <a:endParaRPr lang="it-IT"/>
        </a:p>
      </c:txPr>
    </c:legend>
    <c:plotVisOnly val="1"/>
  </c:chart>
  <c:spPr>
    <a:solidFill>
      <a:schemeClr val="bg1"/>
    </a:solidFill>
    <a:ln w="12700">
      <a:solidFill>
        <a:schemeClr val="accent3">
          <a:lumMod val="50000"/>
        </a:schemeClr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z="1400" b="1" dirty="0" smtClean="0">
                <a:latin typeface="Bookman Old Style" pitchFamily="18" charset="0"/>
              </a:rPr>
              <a:t>Cinetica CO</a:t>
            </a:r>
            <a:r>
              <a:rPr lang="it-IT" sz="1400" b="1" baseline="-25000" dirty="0" smtClean="0">
                <a:latin typeface="Bookman Old Style" pitchFamily="18" charset="0"/>
              </a:rPr>
              <a:t>2</a:t>
            </a:r>
            <a:r>
              <a:rPr lang="it-IT" sz="1400" b="1" dirty="0" smtClean="0">
                <a:latin typeface="Bookman Old Style" pitchFamily="18" charset="0"/>
              </a:rPr>
              <a:t>/EtOH</a:t>
            </a:r>
            <a:endParaRPr lang="it-IT" sz="1400" b="1" dirty="0">
              <a:latin typeface="Bookman Old Style" pitchFamily="18" charset="0"/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3781483984609902E-2"/>
          <c:y val="4.779635754747074E-2"/>
          <c:w val="0.89810629294453792"/>
          <c:h val="0.80414451959008448"/>
        </c:manualLayout>
      </c:layout>
      <c:scatterChart>
        <c:scatterStyle val="lineMarker"/>
        <c:ser>
          <c:idx val="0"/>
          <c:order val="0"/>
          <c:tx>
            <c:v>200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'[Dati trento riuniti.xlsx]Estrazione CO2'!$Y$70,'[Dati trento riuniti.xlsx]Estrazione CO2'!$Y$72,'[Dati trento riuniti.xlsx]Estrazione CO2'!$Y$74,'[Dati trento riuniti.xlsx]Estrazione CO2'!$Y$76,'[Dati trento riuniti.xlsx]Estrazione CO2'!$Y$78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</c:numCache>
            </c:numRef>
          </c:xVal>
          <c:yVal>
            <c:numRef>
              <c:f>'[Dati trento riuniti.xlsx]Estrazione CO2'!$Z$70,'[Dati trento riuniti.xlsx]Estrazione CO2'!$Z$72,'[Dati trento riuniti.xlsx]Estrazione CO2'!$Z$74,'[Dati trento riuniti.xlsx]Estrazione CO2'!$Z$76,'[Dati trento riuniti.xlsx]Estrazione CO2'!$Z$78</c:f>
              <c:numCache>
                <c:formatCode>0.000</c:formatCode>
                <c:ptCount val="5"/>
                <c:pt idx="0">
                  <c:v>5.9822136504875187</c:v>
                </c:pt>
                <c:pt idx="1">
                  <c:v>2.9765705918068504</c:v>
                </c:pt>
                <c:pt idx="2">
                  <c:v>1.8689953212614741</c:v>
                </c:pt>
                <c:pt idx="3">
                  <c:v>1.3818439944283725</c:v>
                </c:pt>
                <c:pt idx="4">
                  <c:v>1.3582002928676018</c:v>
                </c:pt>
              </c:numCache>
            </c:numRef>
          </c:yVal>
          <c:smooth val="1"/>
        </c:ser>
        <c:ser>
          <c:idx val="0"/>
          <c:order val="1"/>
          <c:tx>
            <c:v>300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'[Dati trento riuniti.xlsx]Estrazione CO2'!$Y$48,'[Dati trento riuniti.xlsx]Estrazione CO2'!$Y$50,'[Dati trento riuniti.xlsx]Estrazione CO2'!$Y$54,'[Dati trento riuniti.xlsx]Estrazione CO2'!$Y$56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  <c:pt idx="2">
                  <c:v>120</c:v>
                </c:pt>
                <c:pt idx="3">
                  <c:v>150</c:v>
                </c:pt>
              </c:numCache>
            </c:numRef>
          </c:xVal>
          <c:yVal>
            <c:numRef>
              <c:f>'[Dati trento riuniti.xlsx]Estrazione CO2'!$Z$48,'[Dati trento riuniti.xlsx]Estrazione CO2'!$Z$50,'[Dati trento riuniti.xlsx]Estrazione CO2'!$Z$54,'[Dati trento riuniti.xlsx]Estrazione CO2'!$Z$56</c:f>
              <c:numCache>
                <c:formatCode>0.000</c:formatCode>
                <c:ptCount val="4"/>
                <c:pt idx="0">
                  <c:v>6.6377817064895055</c:v>
                </c:pt>
                <c:pt idx="1">
                  <c:v>3.3645487338833533</c:v>
                </c:pt>
                <c:pt idx="2">
                  <c:v>2.1040126433086868</c:v>
                </c:pt>
                <c:pt idx="3">
                  <c:v>1.6811403978713526</c:v>
                </c:pt>
              </c:numCache>
            </c:numRef>
          </c:yVal>
          <c:smooth val="1"/>
        </c:ser>
        <c:ser>
          <c:idx val="1"/>
          <c:order val="2"/>
          <c:tx>
            <c:v>400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'[Dati trento riuniti.xlsx]Estrazione CO2'!$Y$26,'[Dati trento riuniti.xlsx]Estrazione CO2'!$Y$28,'[Dati trento riuniti.xlsx]Estrazione CO2'!$Y$30,'[Dati trento riuniti.xlsx]Estrazione CO2'!$Y$32,'[Dati trento riuniti.xlsx]Estrazione CO2'!$Y$34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</c:numCache>
            </c:numRef>
          </c:xVal>
          <c:yVal>
            <c:numRef>
              <c:f>'[Dati trento riuniti.xlsx]Estrazione CO2'!$Z$26,'[Dati trento riuniti.xlsx]Estrazione CO2'!$Z$28,'[Dati trento riuniti.xlsx]Estrazione CO2'!$Z$30,'[Dati trento riuniti.xlsx]Estrazione CO2'!$Z$32,'[Dati trento riuniti.xlsx]Estrazione CO2'!$Z$34</c:f>
              <c:numCache>
                <c:formatCode>0.000</c:formatCode>
                <c:ptCount val="5"/>
                <c:pt idx="0">
                  <c:v>7.1696171802054156</c:v>
                </c:pt>
                <c:pt idx="1">
                  <c:v>5.8822035480858945</c:v>
                </c:pt>
                <c:pt idx="2">
                  <c:v>3.868048552754435</c:v>
                </c:pt>
                <c:pt idx="3">
                  <c:v>2.6184126984126985</c:v>
                </c:pt>
                <c:pt idx="4">
                  <c:v>1.8447152194211021</c:v>
                </c:pt>
              </c:numCache>
            </c:numRef>
          </c:yVal>
          <c:smooth val="1"/>
        </c:ser>
        <c:ser>
          <c:idx val="2"/>
          <c:order val="3"/>
          <c:tx>
            <c:v>500</c:v>
          </c:tx>
          <c:spPr>
            <a:ln w="3175">
              <a:solidFill>
                <a:srgbClr val="339966"/>
              </a:solidFill>
              <a:prstDash val="sysDash"/>
            </a:ln>
          </c:spPr>
          <c:marker>
            <c:symbol val="triang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'[Dati trento riuniti.xlsx]Estrazione CO2'!$Y$4,'[Dati trento riuniti.xlsx]Estrazione CO2'!$Y$6,'[Dati trento riuniti.xlsx]Estrazione CO2'!$Y$8,'[Dati trento riuniti.xlsx]Estrazione CO2'!$Y$10,'[Dati trento riuniti.xlsx]Estrazione CO2'!$Y$12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</c:numCache>
            </c:numRef>
          </c:xVal>
          <c:yVal>
            <c:numRef>
              <c:f>'[Dati trento riuniti.xlsx]Estrazione CO2'!$Z$4,'[Dati trento riuniti.xlsx]Estrazione CO2'!$Z$6,'[Dati trento riuniti.xlsx]Estrazione CO2'!$Z$8,'[Dati trento riuniti.xlsx]Estrazione CO2'!$Z$10,'[Dati trento riuniti.xlsx]Estrazione CO2'!$Z$12</c:f>
              <c:numCache>
                <c:formatCode>0.000</c:formatCode>
                <c:ptCount val="5"/>
                <c:pt idx="0">
                  <c:v>9.4333795112247802</c:v>
                </c:pt>
                <c:pt idx="1">
                  <c:v>3.4749751349815177</c:v>
                </c:pt>
                <c:pt idx="2">
                  <c:v>2.3618215402102871</c:v>
                </c:pt>
                <c:pt idx="3">
                  <c:v>1.7379937482239181</c:v>
                </c:pt>
                <c:pt idx="4">
                  <c:v>1.0434516197783459</c:v>
                </c:pt>
              </c:numCache>
            </c:numRef>
          </c:yVal>
        </c:ser>
        <c:axId val="35009280"/>
        <c:axId val="35011200"/>
      </c:scatterChart>
      <c:valAx>
        <c:axId val="35009280"/>
        <c:scaling>
          <c:orientation val="minMax"/>
          <c:max val="18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Bookman Old Style"/>
                    <a:ea typeface="Bookman Old Style"/>
                    <a:cs typeface="Bookman Old Style"/>
                  </a:defRPr>
                </a:pPr>
                <a:r>
                  <a:rPr lang="it-IT"/>
                  <a:t>Tempo</a:t>
                </a:r>
                <a:r>
                  <a:rPr lang="it-IT" baseline="0"/>
                  <a:t> [</a:t>
                </a:r>
                <a:r>
                  <a:rPr lang="it-IT"/>
                  <a:t>min]</a:t>
                </a:r>
              </a:p>
            </c:rich>
          </c:tx>
          <c:layout>
            <c:manualLayout>
              <c:xMode val="edge"/>
              <c:yMode val="edge"/>
              <c:x val="0.43330860326437326"/>
              <c:y val="0.918431878103201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5011200"/>
        <c:crosses val="autoZero"/>
        <c:crossBetween val="midCat"/>
        <c:majorUnit val="30"/>
        <c:minorUnit val="10"/>
      </c:valAx>
      <c:valAx>
        <c:axId val="350112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Bookman Old Style"/>
                    <a:ea typeface="Bookman Old Style"/>
                    <a:cs typeface="Bookman Old Style"/>
                  </a:defRPr>
                </a:pPr>
                <a:r>
                  <a:rPr lang="it-IT"/>
                  <a:t>Resa [mg/100g]</a:t>
                </a:r>
              </a:p>
            </c:rich>
          </c:tx>
          <c:layout>
            <c:manualLayout>
              <c:xMode val="edge"/>
              <c:yMode val="edge"/>
              <c:x val="1.2813441958994738E-2"/>
              <c:y val="0.388800456117572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5009280"/>
        <c:crosses val="autoZero"/>
        <c:crossBetween val="midCat"/>
        <c:minorUnit val="0.2"/>
      </c:valAx>
      <c:spPr>
        <a:solidFill>
          <a:srgbClr val="FFFFFF"/>
        </a:solidFill>
        <a:ln w="25400">
          <a:noFill/>
        </a:ln>
      </c:spPr>
    </c:plotArea>
    <c:legend>
      <c:legendPos val="tr"/>
      <c:layout>
        <c:manualLayout>
          <c:xMode val="edge"/>
          <c:yMode val="edge"/>
          <c:x val="0.85018020596487875"/>
          <c:y val="1.6931098428340792E-2"/>
          <c:w val="0.14093096736024238"/>
          <c:h val="0.20497827620087483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Bookman Old Style"/>
              <a:ea typeface="Bookman Old Style"/>
              <a:cs typeface="Bookman Old Style"/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z="1400" b="1" dirty="0" smtClean="0">
                <a:latin typeface="Bookman Old Style" pitchFamily="18" charset="0"/>
              </a:rPr>
              <a:t>Cinetica  CO</a:t>
            </a:r>
            <a:r>
              <a:rPr lang="it-IT" sz="1400" b="1" baseline="-25000" dirty="0" smtClean="0">
                <a:latin typeface="Bookman Old Style" pitchFamily="18" charset="0"/>
              </a:rPr>
              <a:t>2</a:t>
            </a:r>
            <a:r>
              <a:rPr lang="it-IT" sz="1400" b="1" dirty="0" smtClean="0">
                <a:latin typeface="Bookman Old Style" pitchFamily="18" charset="0"/>
              </a:rPr>
              <a:t>/</a:t>
            </a:r>
            <a:r>
              <a:rPr lang="it-IT" sz="1400" b="1" dirty="0" err="1" smtClean="0">
                <a:latin typeface="Bookman Old Style" pitchFamily="18" charset="0"/>
              </a:rPr>
              <a:t>MeOH</a:t>
            </a:r>
            <a:endParaRPr lang="it-IT" sz="1400" b="1" dirty="0">
              <a:latin typeface="Bookman Old Style" pitchFamily="18" charset="0"/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510371975086437E-2"/>
          <c:y val="4.6449202038663956E-2"/>
          <c:w val="0.87444617436024152"/>
          <c:h val="0.77846790890269157"/>
        </c:manualLayout>
      </c:layout>
      <c:scatterChart>
        <c:scatterStyle val="lineMarker"/>
        <c:ser>
          <c:idx val="0"/>
          <c:order val="0"/>
          <c:tx>
            <c:v>200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'Estrazione CO2-MeOH'!$Y$32:$Y$36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</c:numCache>
            </c:numRef>
          </c:xVal>
          <c:yVal>
            <c:numRef>
              <c:f>'Estrazione CO2-MeOH'!$V$32:$V$36</c:f>
              <c:numCache>
                <c:formatCode>0.000</c:formatCode>
                <c:ptCount val="5"/>
                <c:pt idx="0">
                  <c:v>4.586274509803923</c:v>
                </c:pt>
                <c:pt idx="1">
                  <c:v>2.5400603318250381</c:v>
                </c:pt>
                <c:pt idx="2">
                  <c:v>2.1671191553544644</c:v>
                </c:pt>
                <c:pt idx="3">
                  <c:v>1.9069683257918608</c:v>
                </c:pt>
                <c:pt idx="4">
                  <c:v>2.0158371040723981</c:v>
                </c:pt>
              </c:numCache>
            </c:numRef>
          </c:yVal>
          <c:smooth val="1"/>
        </c:ser>
        <c:ser>
          <c:idx val="0"/>
          <c:order val="1"/>
          <c:tx>
            <c:v>300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'[Dati trento riuniti.xlsx]Estrazione CO2-MeOH'!$Y$22,'[Dati trento riuniti.xlsx]Estrazione CO2-MeOH'!$Y$24,'[Dati trento riuniti.xlsx]Estrazione CO2-MeOH'!$Y$25,'[Dati trento riuniti.xlsx]Estrazione CO2-MeOH'!$Y$26</c:f>
              <c:numCache>
                <c:formatCode>General</c:formatCode>
                <c:ptCount val="4"/>
                <c:pt idx="0">
                  <c:v>30</c:v>
                </c:pt>
                <c:pt idx="1">
                  <c:v>90</c:v>
                </c:pt>
                <c:pt idx="2">
                  <c:v>120</c:v>
                </c:pt>
                <c:pt idx="3">
                  <c:v>150</c:v>
                </c:pt>
              </c:numCache>
            </c:numRef>
          </c:xVal>
          <c:yVal>
            <c:numRef>
              <c:f>'[Dati trento riuniti.xlsx]Estrazione CO2-MeOH'!$V$22,'[Dati trento riuniti.xlsx]Estrazione CO2-MeOH'!$V$24,'[Dati trento riuniti.xlsx]Estrazione CO2-MeOH'!$V$25,'[Dati trento riuniti.xlsx]Estrazione CO2-MeOH'!$V$26</c:f>
              <c:numCache>
                <c:formatCode>0.000</c:formatCode>
                <c:ptCount val="4"/>
                <c:pt idx="0">
                  <c:v>5.3448813982521859</c:v>
                </c:pt>
                <c:pt idx="1">
                  <c:v>2.2925754571491521</c:v>
                </c:pt>
                <c:pt idx="2">
                  <c:v>2.051112579863406</c:v>
                </c:pt>
                <c:pt idx="3">
                  <c:v>1.627395902181098</c:v>
                </c:pt>
              </c:numCache>
            </c:numRef>
          </c:yVal>
          <c:smooth val="1"/>
        </c:ser>
        <c:ser>
          <c:idx val="1"/>
          <c:order val="2"/>
          <c:tx>
            <c:v>400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'Estrazione CO2-MeOH'!$Y$11:$Y$15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</c:numCache>
            </c:numRef>
          </c:xVal>
          <c:yVal>
            <c:numRef>
              <c:f>'Estrazione CO2-MeOH'!$V$11:$V$15</c:f>
              <c:numCache>
                <c:formatCode>0.000</c:formatCode>
                <c:ptCount val="5"/>
                <c:pt idx="0">
                  <c:v>6.1965073529411772</c:v>
                </c:pt>
                <c:pt idx="1">
                  <c:v>3.638174019607844</c:v>
                </c:pt>
                <c:pt idx="2">
                  <c:v>3.0338694852941051</c:v>
                </c:pt>
                <c:pt idx="3">
                  <c:v>2.2286764705882347</c:v>
                </c:pt>
                <c:pt idx="4">
                  <c:v>2.1779258578431402</c:v>
                </c:pt>
              </c:numCache>
            </c:numRef>
          </c:yVal>
          <c:smooth val="1"/>
        </c:ser>
        <c:ser>
          <c:idx val="2"/>
          <c:order val="3"/>
          <c:tx>
            <c:v>500</c:v>
          </c:tx>
          <c:spPr>
            <a:ln w="3175">
              <a:solidFill>
                <a:srgbClr val="339966"/>
              </a:solidFill>
              <a:prstDash val="sysDash"/>
            </a:ln>
          </c:spPr>
          <c:marker>
            <c:symbol val="triang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'Estrazione CO2-MeOH'!$Y$3:$Y$7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</c:numCache>
            </c:numRef>
          </c:xVal>
          <c:yVal>
            <c:numRef>
              <c:f>'Estrazione CO2-MeOH'!$V$3:$V$7</c:f>
              <c:numCache>
                <c:formatCode>0.000</c:formatCode>
                <c:ptCount val="5"/>
                <c:pt idx="0">
                  <c:v>6.1656183557760365</c:v>
                </c:pt>
                <c:pt idx="1">
                  <c:v>3.9959839357429732</c:v>
                </c:pt>
                <c:pt idx="2">
                  <c:v>3.2245747696669298</c:v>
                </c:pt>
                <c:pt idx="3">
                  <c:v>2.2247814788566247</c:v>
                </c:pt>
                <c:pt idx="4">
                  <c:v>2.2069454287739187</c:v>
                </c:pt>
              </c:numCache>
            </c:numRef>
          </c:yVal>
        </c:ser>
        <c:axId val="35275520"/>
        <c:axId val="35277824"/>
      </c:scatterChart>
      <c:valAx>
        <c:axId val="35275520"/>
        <c:scaling>
          <c:orientation val="minMax"/>
          <c:max val="18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Bookman Old Style"/>
                    <a:ea typeface="Bookman Old Style"/>
                    <a:cs typeface="Bookman Old Style"/>
                  </a:defRPr>
                </a:pPr>
                <a:r>
                  <a:rPr lang="it-IT"/>
                  <a:t>Tempo</a:t>
                </a:r>
                <a:r>
                  <a:rPr lang="it-IT" baseline="0"/>
                  <a:t> [</a:t>
                </a:r>
                <a:r>
                  <a:rPr lang="it-IT"/>
                  <a:t>min]</a:t>
                </a:r>
              </a:p>
            </c:rich>
          </c:tx>
          <c:layout>
            <c:manualLayout>
              <c:xMode val="edge"/>
              <c:yMode val="edge"/>
              <c:x val="0.40686796009593562"/>
              <c:y val="0.9043224072200247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5277824"/>
        <c:crosses val="autoZero"/>
        <c:crossBetween val="midCat"/>
        <c:majorUnit val="30"/>
        <c:minorUnit val="10"/>
      </c:valAx>
      <c:valAx>
        <c:axId val="3527782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Bookman Old Style"/>
                    <a:ea typeface="Bookman Old Style"/>
                    <a:cs typeface="Bookman Old Style"/>
                  </a:defRPr>
                </a:pPr>
                <a:r>
                  <a:rPr lang="it-IT"/>
                  <a:t>Resa [mg/100g]</a:t>
                </a:r>
              </a:p>
            </c:rich>
          </c:tx>
          <c:layout>
            <c:manualLayout>
              <c:xMode val="edge"/>
              <c:yMode val="edge"/>
              <c:x val="1.2813441958994738E-2"/>
              <c:y val="0.35776010899894689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5275520"/>
        <c:crosses val="autoZero"/>
        <c:crossBetween val="midCat"/>
        <c:minorUnit val="0.2"/>
      </c:valAx>
      <c:spPr>
        <a:solidFill>
          <a:srgbClr val="FFFFFF"/>
        </a:solidFill>
        <a:ln w="25400">
          <a:noFill/>
        </a:ln>
      </c:spPr>
    </c:plotArea>
    <c:legend>
      <c:legendPos val="tr"/>
      <c:layout>
        <c:manualLayout>
          <c:xMode val="edge"/>
          <c:yMode val="edge"/>
          <c:x val="0.83401855120670298"/>
          <c:y val="1.6931098428340792E-2"/>
          <c:w val="0.1570925892119428"/>
          <c:h val="0.2049782762008748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Bookman Old Style"/>
              <a:ea typeface="Bookman Old Style"/>
              <a:cs typeface="Bookman Old Style"/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0832236811407545"/>
          <c:y val="5.1400554097404488E-2"/>
          <c:w val="0.86128041098575003"/>
          <c:h val="0.8010225284339455"/>
        </c:manualLayout>
      </c:layout>
      <c:barChart>
        <c:barDir val="col"/>
        <c:grouping val="clustered"/>
        <c:ser>
          <c:idx val="0"/>
          <c:order val="0"/>
          <c:tx>
            <c:v>CO2/EtOH</c:v>
          </c:tx>
          <c:spPr>
            <a:solidFill>
              <a:srgbClr val="0070C0"/>
            </a:solidFill>
            <a:ln w="12700">
              <a:solidFill>
                <a:prstClr val="black"/>
              </a:solidFill>
            </a:ln>
          </c:spPr>
          <c:dLbls>
            <c:txPr>
              <a:bodyPr rot="-3240000"/>
              <a:lstStyle/>
              <a:p>
                <a:pPr>
                  <a:defRPr/>
                </a:pPr>
                <a:endParaRPr lang="it-IT"/>
              </a:p>
            </c:txPr>
            <c:showVal val="1"/>
          </c:dLbls>
          <c:cat>
            <c:strRef>
              <c:f>'[Dati trento riuniti.xlsx]Estrazione CO2'!$AA$5,'[Dati trento riuniti.xlsx]Estrazione CO2'!$AA$27,'[Dati trento riuniti.xlsx]Estrazione CO2'!$AA$49,'[Dati trento riuniti.xlsx]Estrazione CO2'!$AA$71</c:f>
              <c:strCache>
                <c:ptCount val="4"/>
                <c:pt idx="0">
                  <c:v>500 bar</c:v>
                </c:pt>
                <c:pt idx="1">
                  <c:v>400 bar</c:v>
                </c:pt>
                <c:pt idx="2">
                  <c:v>300 bar</c:v>
                </c:pt>
                <c:pt idx="3">
                  <c:v>200 bar</c:v>
                </c:pt>
              </c:strCache>
            </c:strRef>
          </c:cat>
          <c:val>
            <c:numRef>
              <c:f>'[Dati trento riuniti.xlsx]Estrazione CO2'!$AB$4,'[Dati trento riuniti.xlsx]Estrazione CO2'!$AB$26,'[Dati trento riuniti.xlsx]Estrazione CO2'!$AB$48,'[Dati trento riuniti.xlsx]Estrazione CO2'!$AB$70</c:f>
              <c:numCache>
                <c:formatCode>0.00</c:formatCode>
                <c:ptCount val="4"/>
                <c:pt idx="0">
                  <c:v>18.05162155441889</c:v>
                </c:pt>
                <c:pt idx="1">
                  <c:v>21.382997198879551</c:v>
                </c:pt>
                <c:pt idx="2">
                  <c:v>14.555725204471589</c:v>
                </c:pt>
                <c:pt idx="3">
                  <c:v>13.567823850851818</c:v>
                </c:pt>
              </c:numCache>
            </c:numRef>
          </c:val>
        </c:ser>
        <c:ser>
          <c:idx val="1"/>
          <c:order val="1"/>
          <c:tx>
            <c:v>CO2/MeOH</c:v>
          </c:tx>
          <c:spPr>
            <a:solidFill>
              <a:srgbClr val="C00000"/>
            </a:solidFill>
            <a:ln w="1270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3.055555555555558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777777777777814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055555555555558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6111111111111212E-2"/>
                  <c:y val="0"/>
                </c:manualLayout>
              </c:layout>
              <c:showVal val="1"/>
            </c:dLbl>
            <c:txPr>
              <a:bodyPr rot="-3060000"/>
              <a:lstStyle/>
              <a:p>
                <a:pPr>
                  <a:defRPr/>
                </a:pPr>
                <a:endParaRPr lang="it-IT"/>
              </a:p>
            </c:txPr>
            <c:showVal val="1"/>
          </c:dLbls>
          <c:cat>
            <c:strRef>
              <c:f>'[Dati trento riuniti.xlsx]Estrazione CO2'!$AA$5,'[Dati trento riuniti.xlsx]Estrazione CO2'!$AA$27,'[Dati trento riuniti.xlsx]Estrazione CO2'!$AA$49,'[Dati trento riuniti.xlsx]Estrazione CO2'!$AA$71</c:f>
              <c:strCache>
                <c:ptCount val="4"/>
                <c:pt idx="0">
                  <c:v>500 bar</c:v>
                </c:pt>
                <c:pt idx="1">
                  <c:v>400 bar</c:v>
                </c:pt>
                <c:pt idx="2">
                  <c:v>300 bar</c:v>
                </c:pt>
                <c:pt idx="3">
                  <c:v>200 bar</c:v>
                </c:pt>
              </c:strCache>
            </c:strRef>
          </c:cat>
          <c:val>
            <c:numRef>
              <c:f>'[Dati trento riuniti.xlsx]Estrazione CO2-MeOH'!$AA$3,'[Dati trento riuniti.xlsx]Estrazione CO2-MeOH'!$AA$11,'[Dati trento riuniti.xlsx]Estrazione CO2-MeOH'!$AA$22,'[Dati trento riuniti.xlsx]Estrazione CO2-MeOH'!$AA$32</c:f>
              <c:numCache>
                <c:formatCode>0.00</c:formatCode>
                <c:ptCount val="4"/>
                <c:pt idx="0">
                  <c:v>17.817903968816715</c:v>
                </c:pt>
                <c:pt idx="1">
                  <c:v>17.275153186274515</c:v>
                </c:pt>
                <c:pt idx="2">
                  <c:v>15.754901960784318</c:v>
                </c:pt>
                <c:pt idx="3">
                  <c:v>13.216259426847662</c:v>
                </c:pt>
              </c:numCache>
            </c:numRef>
          </c:val>
        </c:ser>
        <c:axId val="35334016"/>
        <c:axId val="35335552"/>
      </c:barChart>
      <c:catAx>
        <c:axId val="35334016"/>
        <c:scaling>
          <c:orientation val="minMax"/>
        </c:scaling>
        <c:axPos val="b"/>
        <c:tickLblPos val="nextTo"/>
        <c:txPr>
          <a:bodyPr/>
          <a:lstStyle/>
          <a:p>
            <a:pPr>
              <a:defRPr b="0"/>
            </a:pPr>
            <a:endParaRPr lang="it-IT"/>
          </a:p>
        </c:txPr>
        <c:crossAx val="35335552"/>
        <c:crosses val="autoZero"/>
        <c:auto val="1"/>
        <c:lblAlgn val="ctr"/>
        <c:lblOffset val="100"/>
      </c:catAx>
      <c:valAx>
        <c:axId val="353355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it-IT" dirty="0"/>
                  <a:t>[</a:t>
                </a:r>
                <a:r>
                  <a:rPr lang="it-IT" dirty="0" smtClean="0"/>
                  <a:t>mg/100g</a:t>
                </a:r>
                <a:r>
                  <a:rPr lang="it-IT" dirty="0"/>
                  <a:t>]</a:t>
                </a:r>
              </a:p>
              <a:p>
                <a:pPr algn="ctr" rtl="0">
                  <a:defRPr/>
                </a:pPr>
                <a:r>
                  <a:rPr lang="en-US" dirty="0"/>
                  <a:t> 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b="0"/>
            </a:pPr>
            <a:endParaRPr lang="it-IT"/>
          </a:p>
        </c:txPr>
        <c:crossAx val="3533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00992468994082"/>
          <c:y val="2.4987605715952182E-2"/>
          <c:w val="0.16799007531005908"/>
          <c:h val="0.21340203988596027"/>
        </c:manualLayout>
      </c:layout>
      <c:spPr>
        <a:ln w="12700">
          <a:solidFill>
            <a:srgbClr val="000000"/>
          </a:solidFill>
        </a:ln>
      </c:spPr>
      <c:txPr>
        <a:bodyPr/>
        <a:lstStyle/>
        <a:p>
          <a:pPr>
            <a:defRPr b="1"/>
          </a:pPr>
          <a:endParaRPr lang="it-IT"/>
        </a:p>
      </c:txPr>
    </c:legend>
    <c:plotVisOnly val="1"/>
  </c:chart>
  <c:spPr>
    <a:solidFill>
      <a:schemeClr val="bg1"/>
    </a:solidFill>
    <a:ln w="12700">
      <a:solidFill>
        <a:prstClr val="black"/>
      </a:solidFill>
    </a:ln>
  </c:spPr>
  <c:txPr>
    <a:bodyPr/>
    <a:lstStyle/>
    <a:p>
      <a:pPr>
        <a:defRPr sz="1200">
          <a:latin typeface="Bookman Old Style" pitchFamily="18" charset="0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4023840769903878"/>
          <c:y val="7.4548862252885317E-2"/>
          <c:w val="0.83370734908136457"/>
          <c:h val="0.7982250656167978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3976F1"/>
            </a:solidFill>
            <a:ln w="12700"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endParaRPr lang="it-IT"/>
              </a:p>
            </c:txPr>
            <c:showVal val="1"/>
          </c:dLbls>
          <c:cat>
            <c:strRef>
              <c:f>'[Dati marco provenzano.xlsx]Risultati preliminari'!$A$3,'[Dati marco provenzano.xlsx]Risultati preliminari'!$A$4,'[Dati marco provenzano.xlsx]Risultati preliminari'!$A$5</c:f>
              <c:strCache>
                <c:ptCount val="3"/>
                <c:pt idx="0">
                  <c:v>Pinot grigio</c:v>
                </c:pt>
                <c:pt idx="1">
                  <c:v>Chardonnay</c:v>
                </c:pt>
                <c:pt idx="2">
                  <c:v>Pinot nero</c:v>
                </c:pt>
              </c:strCache>
            </c:strRef>
          </c:cat>
          <c:val>
            <c:numRef>
              <c:f>'Risultati preliminari'!$C$3:$C$5</c:f>
              <c:numCache>
                <c:formatCode>General</c:formatCode>
                <c:ptCount val="3"/>
                <c:pt idx="0">
                  <c:v>78.5</c:v>
                </c:pt>
                <c:pt idx="1">
                  <c:v>47.33</c:v>
                </c:pt>
                <c:pt idx="2">
                  <c:v>158.89000000000001</c:v>
                </c:pt>
              </c:numCache>
            </c:numRef>
          </c:val>
        </c:ser>
        <c:axId val="34540160"/>
        <c:axId val="34550144"/>
      </c:barChart>
      <c:catAx>
        <c:axId val="3454016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Bookman Old Style" pitchFamily="18" charset="0"/>
              </a:defRPr>
            </a:pPr>
            <a:endParaRPr lang="it-IT"/>
          </a:p>
        </c:txPr>
        <c:crossAx val="34550144"/>
        <c:crosses val="autoZero"/>
        <c:auto val="1"/>
        <c:lblAlgn val="ctr"/>
        <c:lblOffset val="100"/>
      </c:catAx>
      <c:valAx>
        <c:axId val="3455014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1">
                    <a:latin typeface="Bookman Old Style" pitchFamily="18" charset="0"/>
                  </a:defRPr>
                </a:pPr>
                <a:r>
                  <a:rPr lang="en-US" b="1">
                    <a:latin typeface="Bookman Old Style" pitchFamily="18" charset="0"/>
                  </a:rPr>
                  <a:t>Resa [mg/100g]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4540160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prstClr val="white"/>
    </a:solidFill>
    <a:ln w="12700">
      <a:solidFill>
        <a:prstClr val="black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plotArea>
      <c:layout>
        <c:manualLayout>
          <c:layoutTarget val="inner"/>
          <c:xMode val="edge"/>
          <c:yMode val="edge"/>
          <c:x val="0.21656121391976271"/>
          <c:y val="8.3624161610668657E-2"/>
          <c:w val="0.70018594212230667"/>
          <c:h val="0.77570360712386843"/>
        </c:manualLayout>
      </c:layout>
      <c:barChart>
        <c:barDir val="col"/>
        <c:grouping val="clustered"/>
        <c:ser>
          <c:idx val="1"/>
          <c:order val="0"/>
          <c:tx>
            <c:v>Polifenoli totali</c:v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158,8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47,3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Foglio1!$B$18:$B$20</c:f>
              <c:strCache>
                <c:ptCount val="3"/>
                <c:pt idx="0">
                  <c:v>Pinot nero</c:v>
                </c:pt>
                <c:pt idx="1">
                  <c:v>Chardonnay</c:v>
                </c:pt>
                <c:pt idx="2">
                  <c:v>Pinot grigio</c:v>
                </c:pt>
              </c:strCache>
            </c:strRef>
          </c:cat>
          <c:val>
            <c:numRef>
              <c:f>Foglio1!$C$28:$C$30</c:f>
              <c:numCache>
                <c:formatCode>General</c:formatCode>
                <c:ptCount val="3"/>
                <c:pt idx="0">
                  <c:v>158.89000000000001</c:v>
                </c:pt>
                <c:pt idx="1">
                  <c:v>78.5</c:v>
                </c:pt>
                <c:pt idx="2">
                  <c:v>47.33</c:v>
                </c:pt>
              </c:numCache>
            </c:numRef>
          </c:val>
        </c:ser>
        <c:ser>
          <c:idx val="0"/>
          <c:order val="1"/>
          <c:tx>
            <c:v>Orto-difenoli</c:v>
          </c:tx>
          <c:spPr>
            <a:solidFill>
              <a:srgbClr val="3976F1"/>
            </a:solidFill>
            <a:ln w="12700">
              <a:solidFill>
                <a:prstClr val="black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44,7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35,1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26,2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Foglio1!$B$18:$B$20</c:f>
              <c:strCache>
                <c:ptCount val="3"/>
                <c:pt idx="0">
                  <c:v>Pinot nero</c:v>
                </c:pt>
                <c:pt idx="1">
                  <c:v>Chardonnay</c:v>
                </c:pt>
                <c:pt idx="2">
                  <c:v>Pinot grigio</c:v>
                </c:pt>
              </c:strCache>
            </c:strRef>
          </c:cat>
          <c:val>
            <c:numRef>
              <c:f>Foglio1!$C$8:$C$10</c:f>
              <c:numCache>
                <c:formatCode>0.00</c:formatCode>
                <c:ptCount val="3"/>
                <c:pt idx="0">
                  <c:v>44.757105943152453</c:v>
                </c:pt>
                <c:pt idx="1">
                  <c:v>35.127906976744192</c:v>
                </c:pt>
                <c:pt idx="2">
                  <c:v>26.229651162790695</c:v>
                </c:pt>
              </c:numCache>
            </c:numRef>
          </c:val>
        </c:ser>
        <c:axId val="34620544"/>
        <c:axId val="34622080"/>
      </c:barChart>
      <c:catAx>
        <c:axId val="346205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Bookman Old Style" pitchFamily="18" charset="0"/>
              </a:defRPr>
            </a:pPr>
            <a:endParaRPr lang="it-IT"/>
          </a:p>
        </c:txPr>
        <c:crossAx val="34622080"/>
        <c:crosses val="autoZero"/>
        <c:auto val="1"/>
        <c:lblAlgn val="ctr"/>
        <c:lblOffset val="100"/>
      </c:catAx>
      <c:valAx>
        <c:axId val="346220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r>
                  <a:rPr lang="it-IT" sz="1000" b="1" i="0" baseline="0" dirty="0" smtClean="0">
                    <a:latin typeface="Bookman Old Style" pitchFamily="18" charset="0"/>
                  </a:rPr>
                  <a:t>[mg/100g]</a:t>
                </a:r>
                <a:endParaRPr lang="it-IT" sz="1000" b="1" i="0" dirty="0">
                  <a:latin typeface="Bookman Old Style" pitchFamily="18" charset="0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endParaRPr lang="it-IT" sz="1000" b="1" i="0" dirty="0">
                  <a:latin typeface="Bookman Old Style" pitchFamily="18" charset="0"/>
                </a:endParaRPr>
              </a:p>
            </c:rich>
          </c:tx>
          <c:layout>
            <c:manualLayout>
              <c:xMode val="edge"/>
              <c:yMode val="edge"/>
              <c:x val="1.5740922198269825E-2"/>
              <c:y val="0.23487459655325488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4620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9253058596266"/>
          <c:y val="0.10072728936365834"/>
          <c:w val="0.3530746941403759"/>
          <c:h val="0.15265087447481318"/>
        </c:manualLayout>
      </c:layout>
      <c:txPr>
        <a:bodyPr/>
        <a:lstStyle/>
        <a:p>
          <a:pPr>
            <a:defRPr b="1" baseline="0">
              <a:latin typeface="Bookman Old Style" pitchFamily="18" charset="0"/>
            </a:defRPr>
          </a:pPr>
          <a:endParaRPr lang="it-IT"/>
        </a:p>
      </c:txPr>
    </c:legend>
    <c:plotVisOnly val="1"/>
  </c:chart>
  <c:spPr>
    <a:solidFill>
      <a:schemeClr val="bg1"/>
    </a:solidFill>
    <a:ln w="12700">
      <a:solidFill>
        <a:prstClr val="black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6"/>
  <c:chart>
    <c:plotArea>
      <c:layout>
        <c:manualLayout>
          <c:layoutTarget val="inner"/>
          <c:xMode val="edge"/>
          <c:yMode val="edge"/>
          <c:x val="0.21746666106740642"/>
          <c:y val="8.8089172229265753E-2"/>
          <c:w val="0.70220820851648125"/>
          <c:h val="0.73799058524274797"/>
        </c:manualLayout>
      </c:layout>
      <c:barChart>
        <c:barDir val="col"/>
        <c:grouping val="clustered"/>
        <c:ser>
          <c:idx val="1"/>
          <c:order val="0"/>
          <c:tx>
            <c:v>Polifenoli totali</c:v>
          </c:tx>
          <c:spPr>
            <a:solidFill>
              <a:srgbClr val="FF0000"/>
            </a:solidFill>
            <a:ln w="12700" cmpd="dbl">
              <a:solidFill>
                <a:prstClr val="black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4199,4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2708,5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Foglio1!$B$18:$B$20</c:f>
              <c:strCache>
                <c:ptCount val="3"/>
                <c:pt idx="0">
                  <c:v>Pinot nero</c:v>
                </c:pt>
                <c:pt idx="1">
                  <c:v>Chardonnay</c:v>
                </c:pt>
                <c:pt idx="2">
                  <c:v>Pinot grigio</c:v>
                </c:pt>
              </c:strCache>
            </c:strRef>
          </c:cat>
          <c:val>
            <c:numRef>
              <c:f>Foglio1!$C$33:$C$35</c:f>
              <c:numCache>
                <c:formatCode>General</c:formatCode>
                <c:ptCount val="3"/>
                <c:pt idx="0">
                  <c:v>4199.46</c:v>
                </c:pt>
                <c:pt idx="1">
                  <c:v>2708.51</c:v>
                </c:pt>
                <c:pt idx="2">
                  <c:v>3796.2</c:v>
                </c:pt>
              </c:numCache>
            </c:numRef>
          </c:val>
        </c:ser>
        <c:ser>
          <c:idx val="0"/>
          <c:order val="1"/>
          <c:tx>
            <c:v>Orto-difenoli</c:v>
          </c:tx>
          <c:spPr>
            <a:solidFill>
              <a:srgbClr val="3976F1"/>
            </a:solidFill>
            <a:ln w="12700">
              <a:solidFill>
                <a:prstClr val="black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dLbl>
              <c:idx val="0"/>
              <c:layout>
                <c:manualLayout>
                  <c:x val="8.8888266748789416E-3"/>
                  <c:y val="5.07932952850225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660,4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8888266748789416E-3"/>
                  <c:y val="1.01586590570044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503,4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8883600698041205E-3"/>
                  <c:y val="1.01586590570044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558,7</a:t>
                    </a:r>
                    <a:endParaRPr lang="en-US" dirty="0"/>
                  </a:p>
                </c:rich>
              </c:tx>
              <c:showVal val="1"/>
            </c:dLbl>
            <c:txPr>
              <a:bodyPr rot="0"/>
              <a:lstStyle/>
              <a:p>
                <a:pPr>
                  <a:defRPr/>
                </a:pPr>
                <a:endParaRPr lang="it-IT"/>
              </a:p>
            </c:txPr>
            <c:showVal val="1"/>
          </c:dLbls>
          <c:cat>
            <c:strRef>
              <c:f>Foglio1!$B$18:$B$20</c:f>
              <c:strCache>
                <c:ptCount val="3"/>
                <c:pt idx="0">
                  <c:v>Pinot nero</c:v>
                </c:pt>
                <c:pt idx="1">
                  <c:v>Chardonnay</c:v>
                </c:pt>
                <c:pt idx="2">
                  <c:v>Pinot grigio</c:v>
                </c:pt>
              </c:strCache>
            </c:strRef>
          </c:cat>
          <c:val>
            <c:numRef>
              <c:f>Foglio1!$C$18:$C$20</c:f>
              <c:numCache>
                <c:formatCode>0.00</c:formatCode>
                <c:ptCount val="3"/>
                <c:pt idx="0">
                  <c:v>660.46511627906966</c:v>
                </c:pt>
                <c:pt idx="1">
                  <c:v>503.40116279069309</c:v>
                </c:pt>
                <c:pt idx="2">
                  <c:v>558.72093023255854</c:v>
                </c:pt>
              </c:numCache>
            </c:numRef>
          </c:val>
        </c:ser>
        <c:axId val="34803712"/>
        <c:axId val="34805248"/>
      </c:barChart>
      <c:catAx>
        <c:axId val="348037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Bookman Old Style" pitchFamily="18" charset="0"/>
              </a:defRPr>
            </a:pPr>
            <a:endParaRPr lang="it-IT"/>
          </a:p>
        </c:txPr>
        <c:crossAx val="34805248"/>
        <c:crosses val="autoZero"/>
        <c:auto val="1"/>
        <c:lblAlgn val="ctr"/>
        <c:lblOffset val="100"/>
      </c:catAx>
      <c:valAx>
        <c:axId val="348052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000" b="1" i="0" baseline="0" dirty="0" smtClean="0">
                    <a:latin typeface="Bookman Old Style" pitchFamily="18" charset="0"/>
                  </a:rPr>
                  <a:t>[mg/100g]</a:t>
                </a:r>
                <a:endParaRPr lang="it-IT" sz="1000" b="1" i="0" baseline="0" dirty="0">
                  <a:latin typeface="Bookman Old Style" pitchFamily="18" charset="0"/>
                </a:endParaRPr>
              </a:p>
            </c:rich>
          </c:tx>
          <c:layout>
            <c:manualLayout>
              <c:xMode val="edge"/>
              <c:yMode val="edge"/>
              <c:x val="3.4490047313754615E-2"/>
              <c:y val="0.25570704666983929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4803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986211820039846"/>
          <c:y val="2.9640487455655881E-2"/>
          <c:w val="0.28902894817884511"/>
          <c:h val="0.17881959581335274"/>
        </c:manualLayout>
      </c:layout>
      <c:txPr>
        <a:bodyPr/>
        <a:lstStyle/>
        <a:p>
          <a:pPr>
            <a:defRPr b="1" baseline="0">
              <a:latin typeface="Bookman Old Style" pitchFamily="18" charset="0"/>
            </a:defRPr>
          </a:pPr>
          <a:endParaRPr lang="it-IT"/>
        </a:p>
      </c:txPr>
    </c:legend>
    <c:plotVisOnly val="1"/>
  </c:chart>
  <c:spPr>
    <a:solidFill>
      <a:schemeClr val="bg1"/>
    </a:solidFill>
    <a:ln w="12700"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8638089499456645"/>
          <c:y val="0.13870203724534441"/>
          <c:w val="0.64051683081303101"/>
          <c:h val="0.66606369606098681"/>
        </c:manualLayout>
      </c:layout>
      <c:barChart>
        <c:barDir val="col"/>
        <c:grouping val="clustered"/>
        <c:ser>
          <c:idx val="0"/>
          <c:order val="0"/>
          <c:tx>
            <c:v>Concentrazione</c:v>
          </c:tx>
          <c:dLbls>
            <c:txPr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endParaRPr lang="it-IT"/>
              </a:p>
            </c:txPr>
            <c:showVal val="1"/>
          </c:dLbls>
          <c:cat>
            <c:numRef>
              <c:f>Tempo!$B$3:$B$8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</c:numCache>
            </c:numRef>
          </c:cat>
          <c:val>
            <c:numRef>
              <c:f>Tempo!$C$3:$C$8</c:f>
              <c:numCache>
                <c:formatCode>0.0</c:formatCode>
                <c:ptCount val="6"/>
                <c:pt idx="0">
                  <c:v>195.96</c:v>
                </c:pt>
                <c:pt idx="1">
                  <c:v>285.33</c:v>
                </c:pt>
                <c:pt idx="2">
                  <c:v>306.3</c:v>
                </c:pt>
                <c:pt idx="3">
                  <c:v>317.77</c:v>
                </c:pt>
                <c:pt idx="4">
                  <c:v>286.54000000000002</c:v>
                </c:pt>
                <c:pt idx="5">
                  <c:v>278.62</c:v>
                </c:pt>
              </c:numCache>
            </c:numRef>
          </c:val>
        </c:ser>
        <c:ser>
          <c:idx val="3"/>
          <c:order val="3"/>
          <c:tx>
            <c:strRef>
              <c:f>Tempo!$G$3</c:f>
              <c:strCache>
                <c:ptCount val="1"/>
              </c:strCache>
            </c:strRef>
          </c:tx>
          <c:val>
            <c:numRef>
              <c:f>Tempo!$G$3:$G$8</c:f>
              <c:numCache>
                <c:formatCode>General</c:formatCode>
                <c:ptCount val="6"/>
              </c:numCache>
            </c:numRef>
          </c:val>
        </c:ser>
        <c:gapWidth val="120"/>
        <c:overlap val="35"/>
        <c:axId val="34952704"/>
        <c:axId val="34954624"/>
      </c:barChart>
      <c:barChart>
        <c:barDir val="col"/>
        <c:grouping val="clustered"/>
        <c:ser>
          <c:idx val="2"/>
          <c:order val="1"/>
          <c:tx>
            <c:strRef>
              <c:f>Tempo!$G$3</c:f>
              <c:strCache>
                <c:ptCount val="1"/>
              </c:strCache>
            </c:strRef>
          </c:tx>
          <c:val>
            <c:numRef>
              <c:f>Tempo!$G$3:$G$8</c:f>
              <c:numCache>
                <c:formatCode>General</c:formatCode>
                <c:ptCount val="6"/>
              </c:numCache>
            </c:numRef>
          </c:val>
        </c:ser>
        <c:ser>
          <c:idx val="1"/>
          <c:order val="2"/>
          <c:tx>
            <c:v>Resa</c:v>
          </c:tx>
          <c:dLbls>
            <c:txPr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endParaRPr lang="it-IT"/>
              </a:p>
            </c:txPr>
            <c:showVal val="1"/>
          </c:dLbls>
          <c:val>
            <c:numRef>
              <c:f>Tempo!$D$3:$D$8</c:f>
              <c:numCache>
                <c:formatCode>0.0</c:formatCode>
                <c:ptCount val="6"/>
                <c:pt idx="0">
                  <c:v>97.98</c:v>
                </c:pt>
                <c:pt idx="1">
                  <c:v>142.66</c:v>
                </c:pt>
                <c:pt idx="2">
                  <c:v>153.15</c:v>
                </c:pt>
                <c:pt idx="3">
                  <c:v>158.89000000000001</c:v>
                </c:pt>
                <c:pt idx="4">
                  <c:v>143.26999999999998</c:v>
                </c:pt>
                <c:pt idx="5">
                  <c:v>139.31</c:v>
                </c:pt>
              </c:numCache>
            </c:numRef>
          </c:val>
        </c:ser>
        <c:gapWidth val="120"/>
        <c:overlap val="35"/>
        <c:axId val="34962816"/>
        <c:axId val="34960896"/>
      </c:barChart>
      <c:catAx>
        <c:axId val="34952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r>
                  <a:rPr lang="en-US">
                    <a:latin typeface="Bookman Old Style" pitchFamily="18" charset="0"/>
                  </a:rPr>
                  <a:t>Tempo</a:t>
                </a:r>
                <a:r>
                  <a:rPr lang="en-US" baseline="0">
                    <a:latin typeface="Bookman Old Style" pitchFamily="18" charset="0"/>
                  </a:rPr>
                  <a:t> (h)</a:t>
                </a:r>
                <a:endParaRPr lang="en-US">
                  <a:latin typeface="Bookman Old Style" pitchFamily="18" charset="0"/>
                </a:endParaRPr>
              </a:p>
            </c:rich>
          </c:tx>
          <c:layout>
            <c:manualLayout>
              <c:xMode val="edge"/>
              <c:yMode val="edge"/>
              <c:x val="0.41540256862967451"/>
              <c:y val="0.9147776068221357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4954624"/>
        <c:crosses val="autoZero"/>
        <c:auto val="1"/>
        <c:lblAlgn val="ctr"/>
        <c:lblOffset val="100"/>
        <c:tickMarkSkip val="1"/>
      </c:catAx>
      <c:valAx>
        <c:axId val="349546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rgbClr val="3976F1"/>
                    </a:solidFill>
                    <a:latin typeface="Bookman Old Style" pitchFamily="18" charset="0"/>
                  </a:defRPr>
                </a:pPr>
                <a:r>
                  <a:rPr lang="it-IT" sz="1000" b="1" i="0" u="none" strike="noStrike" baseline="0" dirty="0">
                    <a:solidFill>
                      <a:srgbClr val="3976F1"/>
                    </a:solidFill>
                    <a:latin typeface="Bookman Old Style" pitchFamily="18" charset="0"/>
                  </a:rPr>
                  <a:t>Concentrazione [</a:t>
                </a:r>
                <a:r>
                  <a:rPr lang="it-IT" sz="1000" b="1" i="0" u="none" strike="noStrike" baseline="0" dirty="0">
                    <a:solidFill>
                      <a:srgbClr val="3976F1"/>
                    </a:solidFill>
                    <a:latin typeface="Symbol" pitchFamily="18" charset="2"/>
                  </a:rPr>
                  <a:t>m</a:t>
                </a:r>
                <a:r>
                  <a:rPr lang="it-IT" sz="1000" b="1" i="0" u="none" strike="noStrike" baseline="0" dirty="0">
                    <a:solidFill>
                      <a:srgbClr val="3976F1"/>
                    </a:solidFill>
                    <a:latin typeface="Bookman Old Style" pitchFamily="18" charset="0"/>
                  </a:rPr>
                  <a:t>g/ml] </a:t>
                </a:r>
                <a:endParaRPr lang="it-IT" b="1" dirty="0">
                  <a:solidFill>
                    <a:srgbClr val="3976F1"/>
                  </a:solidFill>
                  <a:latin typeface="Bookman Old Style" pitchFamily="18" charset="0"/>
                </a:endParaRPr>
              </a:p>
            </c:rich>
          </c:tx>
          <c:layout>
            <c:manualLayout>
              <c:xMode val="edge"/>
              <c:yMode val="edge"/>
              <c:x val="1.514223151484596E-2"/>
              <c:y val="0.22406292963379568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4952704"/>
        <c:crosses val="autoZero"/>
        <c:crossBetween val="between"/>
      </c:valAx>
      <c:valAx>
        <c:axId val="34960896"/>
        <c:scaling>
          <c:orientation val="minMax"/>
          <c:max val="350"/>
        </c:scaling>
        <c:axPos val="r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rgbClr val="C00000"/>
                    </a:solidFill>
                    <a:latin typeface="Bookman Old Style" pitchFamily="18" charset="0"/>
                  </a:defRPr>
                </a:pPr>
                <a:r>
                  <a:rPr lang="it-IT" sz="1000" b="1" i="0" u="none" strike="noStrike" baseline="0">
                    <a:solidFill>
                      <a:srgbClr val="C00000"/>
                    </a:solidFill>
                    <a:latin typeface="Bookman Old Style" pitchFamily="18" charset="0"/>
                  </a:rPr>
                  <a:t>Resa [mg/100g] </a:t>
                </a:r>
                <a:endParaRPr lang="it-IT" b="1">
                  <a:solidFill>
                    <a:srgbClr val="C00000"/>
                  </a:solidFill>
                  <a:latin typeface="Bookman Old Style" pitchFamily="18" charset="0"/>
                </a:endParaRPr>
              </a:p>
            </c:rich>
          </c:tx>
          <c:layout>
            <c:manualLayout>
              <c:xMode val="edge"/>
              <c:yMode val="edge"/>
              <c:x val="0.95023088215667961"/>
              <c:y val="0.2511032995875515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4962816"/>
        <c:crosses val="max"/>
        <c:crossBetween val="between"/>
      </c:valAx>
      <c:catAx>
        <c:axId val="34962816"/>
        <c:scaling>
          <c:orientation val="minMax"/>
        </c:scaling>
        <c:delete val="1"/>
        <c:axPos val="b"/>
        <c:tickLblPos val="nextTo"/>
        <c:crossAx val="34960896"/>
        <c:crosses val="autoZero"/>
        <c:auto val="1"/>
        <c:lblAlgn val="ctr"/>
        <c:lblOffset val="100"/>
      </c:catAx>
    </c:plotArea>
    <c:plotVisOnly val="1"/>
  </c:chart>
  <c:spPr>
    <a:solidFill>
      <a:schemeClr val="bg1"/>
    </a:solidFill>
    <a:ln w="12700">
      <a:solidFill>
        <a:prstClr val="black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462805284932604"/>
          <c:y val="0.13870203724534441"/>
          <c:w val="0.72740088279925452"/>
          <c:h val="0.64634198943949206"/>
        </c:manualLayout>
      </c:layout>
      <c:barChart>
        <c:barDir val="col"/>
        <c:grouping val="clustered"/>
        <c:ser>
          <c:idx val="0"/>
          <c:order val="0"/>
          <c:tx>
            <c:v>Concentrazione</c:v>
          </c:tx>
          <c:dLbls>
            <c:showVal val="1"/>
          </c:dLbls>
          <c:cat>
            <c:numRef>
              <c:f>Tempo!$B$3:$B$8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</c:numCache>
            </c:numRef>
          </c:cat>
          <c:val>
            <c:numRef>
              <c:f>Tempo!$C$10:$C$15</c:f>
              <c:numCache>
                <c:formatCode>0.0</c:formatCode>
                <c:ptCount val="6"/>
                <c:pt idx="0">
                  <c:v>58.120000000000012</c:v>
                </c:pt>
                <c:pt idx="1">
                  <c:v>72.3</c:v>
                </c:pt>
                <c:pt idx="2">
                  <c:v>83.26</c:v>
                </c:pt>
                <c:pt idx="3">
                  <c:v>89.51</c:v>
                </c:pt>
                <c:pt idx="4">
                  <c:v>88.5</c:v>
                </c:pt>
                <c:pt idx="5">
                  <c:v>86.13</c:v>
                </c:pt>
              </c:numCache>
            </c:numRef>
          </c:val>
        </c:ser>
        <c:ser>
          <c:idx val="3"/>
          <c:order val="3"/>
          <c:tx>
            <c:strRef>
              <c:f>Tempo!$G$3</c:f>
              <c:strCache>
                <c:ptCount val="1"/>
              </c:strCache>
            </c:strRef>
          </c:tx>
          <c:val>
            <c:numRef>
              <c:f>Tempo!$G$3:$G$8</c:f>
              <c:numCache>
                <c:formatCode>General</c:formatCode>
                <c:ptCount val="6"/>
              </c:numCache>
            </c:numRef>
          </c:val>
        </c:ser>
        <c:gapWidth val="120"/>
        <c:overlap val="35"/>
        <c:axId val="34993664"/>
        <c:axId val="34995584"/>
      </c:barChart>
      <c:barChart>
        <c:barDir val="col"/>
        <c:grouping val="clustered"/>
        <c:ser>
          <c:idx val="2"/>
          <c:order val="1"/>
          <c:tx>
            <c:strRef>
              <c:f>Tempo!$G$3</c:f>
              <c:strCache>
                <c:ptCount val="1"/>
              </c:strCache>
            </c:strRef>
          </c:tx>
          <c:val>
            <c:numRef>
              <c:f>Tempo!$G$3:$G$8</c:f>
              <c:numCache>
                <c:formatCode>General</c:formatCode>
                <c:ptCount val="6"/>
              </c:numCache>
            </c:numRef>
          </c:val>
        </c:ser>
        <c:ser>
          <c:idx val="1"/>
          <c:order val="2"/>
          <c:tx>
            <c:v>Resa</c:v>
          </c:tx>
          <c:dLbls>
            <c:showVal val="1"/>
          </c:dLbls>
          <c:val>
            <c:numRef>
              <c:f>Tempo!$D$10:$D$15</c:f>
              <c:numCache>
                <c:formatCode>0.0</c:formatCode>
                <c:ptCount val="6"/>
                <c:pt idx="0">
                  <c:v>29.06</c:v>
                </c:pt>
                <c:pt idx="1">
                  <c:v>36.15</c:v>
                </c:pt>
                <c:pt idx="2">
                  <c:v>41.63</c:v>
                </c:pt>
                <c:pt idx="3">
                  <c:v>44.760000000000012</c:v>
                </c:pt>
                <c:pt idx="4">
                  <c:v>44.25</c:v>
                </c:pt>
                <c:pt idx="5">
                  <c:v>43.06</c:v>
                </c:pt>
              </c:numCache>
            </c:numRef>
          </c:val>
        </c:ser>
        <c:gapWidth val="120"/>
        <c:overlap val="35"/>
        <c:axId val="34897280"/>
        <c:axId val="34895360"/>
      </c:barChart>
      <c:catAx>
        <c:axId val="34993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Bookman Old Style" pitchFamily="18" charset="0"/>
                  </a:defRPr>
                </a:pPr>
                <a:r>
                  <a:rPr lang="en-US">
                    <a:latin typeface="Bookman Old Style" pitchFamily="18" charset="0"/>
                  </a:rPr>
                  <a:t>Tempo</a:t>
                </a:r>
                <a:r>
                  <a:rPr lang="en-US" baseline="0">
                    <a:latin typeface="Bookman Old Style" pitchFamily="18" charset="0"/>
                  </a:rPr>
                  <a:t> (h)</a:t>
                </a:r>
                <a:endParaRPr lang="en-US">
                  <a:latin typeface="Bookman Old Style" pitchFamily="18" charset="0"/>
                </a:endParaRPr>
              </a:p>
            </c:rich>
          </c:tx>
          <c:layout>
            <c:manualLayout>
              <c:xMode val="edge"/>
              <c:yMode val="edge"/>
              <c:x val="0.43055460010292773"/>
              <c:y val="0.900342874908035"/>
            </c:manualLayout>
          </c:layout>
        </c:title>
        <c:numFmt formatCode="General" sourceLinked="1"/>
        <c:tickLblPos val="nextTo"/>
        <c:crossAx val="34995584"/>
        <c:crosses val="autoZero"/>
        <c:auto val="1"/>
        <c:lblAlgn val="ctr"/>
        <c:lblOffset val="100"/>
        <c:tickMarkSkip val="1"/>
      </c:catAx>
      <c:valAx>
        <c:axId val="349955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rgbClr val="3976F1"/>
                    </a:solidFill>
                    <a:latin typeface="Bookman Old Style" pitchFamily="18" charset="0"/>
                  </a:defRPr>
                </a:pPr>
                <a:r>
                  <a:rPr lang="it-IT" sz="1000" b="1" i="0" u="none" strike="noStrike" baseline="0" dirty="0">
                    <a:solidFill>
                      <a:srgbClr val="3976F1"/>
                    </a:solidFill>
                    <a:latin typeface="Bookman Old Style" pitchFamily="18" charset="0"/>
                  </a:rPr>
                  <a:t>Concentrazione [</a:t>
                </a:r>
                <a:r>
                  <a:rPr lang="it-IT" sz="1000" b="1" i="0" u="none" strike="noStrike" baseline="0" dirty="0">
                    <a:solidFill>
                      <a:srgbClr val="3976F1"/>
                    </a:solidFill>
                    <a:latin typeface="Symbol" pitchFamily="18" charset="2"/>
                  </a:rPr>
                  <a:t>m</a:t>
                </a:r>
                <a:r>
                  <a:rPr lang="it-IT" sz="1000" b="1" i="0" u="none" strike="noStrike" baseline="0" dirty="0">
                    <a:solidFill>
                      <a:srgbClr val="3976F1"/>
                    </a:solidFill>
                    <a:latin typeface="Bookman Old Style" pitchFamily="18" charset="0"/>
                  </a:rPr>
                  <a:t>g/ml] </a:t>
                </a:r>
                <a:endParaRPr lang="it-IT" b="1" dirty="0">
                  <a:solidFill>
                    <a:srgbClr val="3976F1"/>
                  </a:solidFill>
                  <a:latin typeface="Bookman Old Style" pitchFamily="18" charset="0"/>
                </a:endParaRPr>
              </a:p>
            </c:rich>
          </c:tx>
          <c:layout>
            <c:manualLayout>
              <c:xMode val="edge"/>
              <c:yMode val="edge"/>
              <c:x val="1.217917760279965E-2"/>
              <c:y val="0.23930083953489029"/>
            </c:manualLayout>
          </c:layout>
        </c:title>
        <c:numFmt formatCode="0" sourceLinked="0"/>
        <c:tickLblPos val="nextTo"/>
        <c:crossAx val="34993664"/>
        <c:crosses val="autoZero"/>
        <c:crossBetween val="between"/>
      </c:valAx>
      <c:valAx>
        <c:axId val="34895360"/>
        <c:scaling>
          <c:orientation val="minMax"/>
          <c:max val="100"/>
        </c:scaling>
        <c:axPos val="r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rgbClr val="C00000"/>
                    </a:solidFill>
                    <a:latin typeface="Bookman Old Style" pitchFamily="18" charset="0"/>
                  </a:defRPr>
                </a:pPr>
                <a:r>
                  <a:rPr lang="it-IT" sz="1000" b="1" i="0" u="none" strike="noStrike" baseline="0">
                    <a:solidFill>
                      <a:srgbClr val="C00000"/>
                    </a:solidFill>
                    <a:latin typeface="Bookman Old Style" pitchFamily="18" charset="0"/>
                  </a:rPr>
                  <a:t>Resa [mg/100g] </a:t>
                </a:r>
                <a:endParaRPr lang="it-IT" b="1">
                  <a:solidFill>
                    <a:srgbClr val="C00000"/>
                  </a:solidFill>
                  <a:latin typeface="Bookman Old Style" pitchFamily="18" charset="0"/>
                </a:endParaRPr>
              </a:p>
            </c:rich>
          </c:tx>
          <c:layout>
            <c:manualLayout>
              <c:xMode val="edge"/>
              <c:yMode val="edge"/>
              <c:x val="0.95023088215667961"/>
              <c:y val="0.25110329958755156"/>
            </c:manualLayout>
          </c:layout>
        </c:title>
        <c:numFmt formatCode="General" sourceLinked="1"/>
        <c:tickLblPos val="nextTo"/>
        <c:crossAx val="34897280"/>
        <c:crosses val="max"/>
        <c:crossBetween val="between"/>
      </c:valAx>
      <c:catAx>
        <c:axId val="34897280"/>
        <c:scaling>
          <c:orientation val="minMax"/>
        </c:scaling>
        <c:delete val="1"/>
        <c:axPos val="b"/>
        <c:tickLblPos val="nextTo"/>
        <c:crossAx val="34895360"/>
        <c:crosses val="autoZero"/>
        <c:auto val="1"/>
        <c:lblAlgn val="ctr"/>
        <c:lblOffset val="100"/>
      </c:catAx>
    </c:plotArea>
    <c:plotVisOnly val="1"/>
  </c:chart>
  <c:spPr>
    <a:solidFill>
      <a:prstClr val="white"/>
    </a:solidFill>
    <a:ln w="12700">
      <a:solidFill>
        <a:prstClr val="black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6705519605958405"/>
          <c:y val="0.14181768006623297"/>
          <c:w val="0.79645601467763849"/>
          <c:h val="0.65455564295002178"/>
        </c:manualLayout>
      </c:layout>
      <c:scatterChart>
        <c:scatterStyle val="lineMarker"/>
        <c:ser>
          <c:idx val="0"/>
          <c:order val="0"/>
          <c:tx>
            <c:v>Polifenoli totali</c:v>
          </c:tx>
          <c:spPr>
            <a:ln w="19050"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'Rapporto S-L'!$A$3:$A$7</c:f>
              <c:numCache>
                <c:formatCode>General</c:formatCode>
                <c:ptCount val="5"/>
                <c:pt idx="0">
                  <c:v>0.1</c:v>
                </c:pt>
                <c:pt idx="1">
                  <c:v>0.15000000000000024</c:v>
                </c:pt>
                <c:pt idx="2">
                  <c:v>0.2</c:v>
                </c:pt>
                <c:pt idx="3">
                  <c:v>0.25</c:v>
                </c:pt>
                <c:pt idx="4">
                  <c:v>0.30000000000000032</c:v>
                </c:pt>
              </c:numCache>
            </c:numRef>
          </c:xVal>
          <c:yVal>
            <c:numRef>
              <c:f>'Rapporto S-L'!$B$3:$B$7</c:f>
              <c:numCache>
                <c:formatCode>General</c:formatCode>
                <c:ptCount val="5"/>
                <c:pt idx="0">
                  <c:v>222.07</c:v>
                </c:pt>
                <c:pt idx="1">
                  <c:v>273.44</c:v>
                </c:pt>
                <c:pt idx="2">
                  <c:v>317.77</c:v>
                </c:pt>
                <c:pt idx="3">
                  <c:v>368.88</c:v>
                </c:pt>
                <c:pt idx="4">
                  <c:v>426.98999999999899</c:v>
                </c:pt>
              </c:numCache>
            </c:numRef>
          </c:yVal>
        </c:ser>
        <c:ser>
          <c:idx val="1"/>
          <c:order val="1"/>
          <c:tx>
            <c:v>Orto difenoli</c:v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'Rapporto S-L'!$A$9:$A$13</c:f>
              <c:numCache>
                <c:formatCode>General</c:formatCode>
                <c:ptCount val="5"/>
                <c:pt idx="0">
                  <c:v>0.1</c:v>
                </c:pt>
                <c:pt idx="1">
                  <c:v>0.15000000000000024</c:v>
                </c:pt>
                <c:pt idx="2">
                  <c:v>0.2</c:v>
                </c:pt>
                <c:pt idx="3">
                  <c:v>0.25</c:v>
                </c:pt>
                <c:pt idx="4">
                  <c:v>0.30000000000000032</c:v>
                </c:pt>
              </c:numCache>
            </c:numRef>
          </c:xVal>
          <c:yVal>
            <c:numRef>
              <c:f>'Rapporto S-L'!$B$9:$B$13</c:f>
              <c:numCache>
                <c:formatCode>General</c:formatCode>
                <c:ptCount val="5"/>
                <c:pt idx="0">
                  <c:v>62.309999999999995</c:v>
                </c:pt>
                <c:pt idx="1">
                  <c:v>84.05</c:v>
                </c:pt>
                <c:pt idx="2">
                  <c:v>89.51</c:v>
                </c:pt>
                <c:pt idx="3">
                  <c:v>101.05</c:v>
                </c:pt>
                <c:pt idx="4">
                  <c:v>119.27</c:v>
                </c:pt>
              </c:numCache>
            </c:numRef>
          </c:yVal>
        </c:ser>
        <c:axId val="29278976"/>
        <c:axId val="29280896"/>
      </c:scatterChart>
      <c:valAx>
        <c:axId val="29278976"/>
        <c:scaling>
          <c:orientation val="minMax"/>
          <c:max val="0.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 dirty="0" err="1" smtClean="0"/>
                  <a:t>Rapporto</a:t>
                </a:r>
                <a:r>
                  <a:rPr lang="en-US" sz="1000" b="1" i="0" u="none" strike="noStrike" baseline="0" dirty="0" smtClean="0"/>
                  <a:t> </a:t>
                </a:r>
                <a:r>
                  <a:rPr lang="en-US" sz="1000" b="1" i="0" u="none" strike="noStrike" baseline="0" dirty="0" err="1"/>
                  <a:t>solido</a:t>
                </a:r>
                <a:r>
                  <a:rPr lang="en-US" sz="1000" b="1" i="0" u="none" strike="noStrike" baseline="0" dirty="0"/>
                  <a:t>/</a:t>
                </a:r>
                <a:r>
                  <a:rPr lang="en-US" sz="1000" b="1" i="0" u="none" strike="noStrike" baseline="0" dirty="0" err="1"/>
                  <a:t>liquido</a:t>
                </a:r>
                <a:r>
                  <a:rPr lang="en-US" sz="1000" b="1" i="0" u="none" strike="noStrike" baseline="0" dirty="0"/>
                  <a:t> [g/ml]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33383625959113894"/>
              <c:y val="0.91340743021921111"/>
            </c:manualLayout>
          </c:layout>
        </c:title>
        <c:numFmt formatCode="General" sourceLinked="1"/>
        <c:tickLblPos val="nextTo"/>
        <c:crossAx val="29280896"/>
        <c:crosses val="autoZero"/>
        <c:crossBetween val="midCat"/>
        <c:majorUnit val="0.1"/>
      </c:valAx>
      <c:valAx>
        <c:axId val="292808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Concentrazione</a:t>
                </a:r>
                <a:r>
                  <a:rPr lang="it-IT" baseline="0"/>
                  <a:t> [</a:t>
                </a:r>
                <a:r>
                  <a:rPr lang="it-IT" baseline="0">
                    <a:latin typeface="Symbol" pitchFamily="18" charset="2"/>
                  </a:rPr>
                  <a:t>m</a:t>
                </a:r>
                <a:r>
                  <a:rPr lang="it-IT" baseline="0"/>
                  <a:t>g/ml]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3.2481209929180119E-2"/>
              <c:y val="0.16713348786003696"/>
            </c:manualLayout>
          </c:layout>
        </c:title>
        <c:numFmt formatCode="General" sourceLinked="1"/>
        <c:tickLblPos val="nextTo"/>
        <c:crossAx val="29278976"/>
        <c:crosses val="autoZero"/>
        <c:crossBetween val="midCat"/>
        <c:majorUnit val="100"/>
      </c:valAx>
    </c:plotArea>
    <c:legend>
      <c:legendPos val="r"/>
      <c:layout>
        <c:manualLayout>
          <c:xMode val="edge"/>
          <c:yMode val="edge"/>
          <c:x val="0.66353673422536452"/>
          <c:y val="3.0636356001007881E-2"/>
          <c:w val="0.32563631409101851"/>
          <c:h val="0.18007889963937643"/>
        </c:manualLayout>
      </c:layout>
    </c:legend>
    <c:plotVisOnly val="1"/>
  </c:chart>
  <c:spPr>
    <a:solidFill>
      <a:prstClr val="white"/>
    </a:solidFill>
    <a:ln w="12700">
      <a:solidFill>
        <a:prstClr val="black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671999962671594"/>
          <c:y val="0.11337503449544648"/>
          <c:w val="0.78164165663466734"/>
          <c:h val="0.654555642950022"/>
        </c:manualLayout>
      </c:layout>
      <c:scatterChart>
        <c:scatterStyle val="lineMarker"/>
        <c:ser>
          <c:idx val="0"/>
          <c:order val="0"/>
          <c:tx>
            <c:v>Polifenoli totali</c:v>
          </c:tx>
          <c:spPr>
            <a:ln w="19050"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'Rapporto S-L'!$A$3:$A$7</c:f>
              <c:numCache>
                <c:formatCode>General</c:formatCode>
                <c:ptCount val="5"/>
                <c:pt idx="0">
                  <c:v>0.1</c:v>
                </c:pt>
                <c:pt idx="1">
                  <c:v>0.15000000000000024</c:v>
                </c:pt>
                <c:pt idx="2">
                  <c:v>0.2</c:v>
                </c:pt>
                <c:pt idx="3">
                  <c:v>0.25</c:v>
                </c:pt>
                <c:pt idx="4">
                  <c:v>0.30000000000000032</c:v>
                </c:pt>
              </c:numCache>
            </c:numRef>
          </c:xVal>
          <c:yVal>
            <c:numRef>
              <c:f>'Rapporto S-L'!$C$3:$C$7</c:f>
              <c:numCache>
                <c:formatCode>General</c:formatCode>
                <c:ptCount val="5"/>
                <c:pt idx="0">
                  <c:v>222.07</c:v>
                </c:pt>
                <c:pt idx="1">
                  <c:v>182.29</c:v>
                </c:pt>
                <c:pt idx="2">
                  <c:v>158.89000000000001</c:v>
                </c:pt>
                <c:pt idx="3">
                  <c:v>147.55000000000001</c:v>
                </c:pt>
                <c:pt idx="4">
                  <c:v>142.33000000000001</c:v>
                </c:pt>
              </c:numCache>
            </c:numRef>
          </c:yVal>
        </c:ser>
        <c:ser>
          <c:idx val="1"/>
          <c:order val="1"/>
          <c:tx>
            <c:v>Orto difenoli</c:v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6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'Rapporto S-L'!$A$9:$A$13</c:f>
              <c:numCache>
                <c:formatCode>General</c:formatCode>
                <c:ptCount val="5"/>
                <c:pt idx="0">
                  <c:v>0.1</c:v>
                </c:pt>
                <c:pt idx="1">
                  <c:v>0.15000000000000024</c:v>
                </c:pt>
                <c:pt idx="2">
                  <c:v>0.2</c:v>
                </c:pt>
                <c:pt idx="3">
                  <c:v>0.25</c:v>
                </c:pt>
                <c:pt idx="4">
                  <c:v>0.30000000000000032</c:v>
                </c:pt>
              </c:numCache>
            </c:numRef>
          </c:xVal>
          <c:yVal>
            <c:numRef>
              <c:f>'Rapporto S-L'!$C$9:$C$13</c:f>
              <c:numCache>
                <c:formatCode>General</c:formatCode>
                <c:ptCount val="5"/>
                <c:pt idx="0">
                  <c:v>62.309999999999995</c:v>
                </c:pt>
                <c:pt idx="1">
                  <c:v>56.03</c:v>
                </c:pt>
                <c:pt idx="2">
                  <c:v>44.760000000000012</c:v>
                </c:pt>
                <c:pt idx="3">
                  <c:v>40.42</c:v>
                </c:pt>
                <c:pt idx="4">
                  <c:v>39.760000000000012</c:v>
                </c:pt>
              </c:numCache>
            </c:numRef>
          </c:yVal>
        </c:ser>
        <c:axId val="34916992"/>
        <c:axId val="35075200"/>
      </c:scatterChart>
      <c:valAx>
        <c:axId val="34916992"/>
        <c:scaling>
          <c:orientation val="minMax"/>
          <c:max val="0.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 dirty="0" err="1" smtClean="0"/>
                  <a:t>Rapporto</a:t>
                </a:r>
                <a:r>
                  <a:rPr lang="en-US" sz="1000" b="1" i="0" u="none" strike="noStrike" baseline="0" dirty="0" smtClean="0"/>
                  <a:t> </a:t>
                </a:r>
                <a:r>
                  <a:rPr lang="en-US" sz="1000" b="1" i="0" u="none" strike="noStrike" baseline="0" dirty="0" err="1"/>
                  <a:t>solido</a:t>
                </a:r>
                <a:r>
                  <a:rPr lang="en-US" sz="1000" b="1" i="0" u="none" strike="noStrike" baseline="0" dirty="0"/>
                  <a:t>/</a:t>
                </a:r>
                <a:r>
                  <a:rPr lang="en-US" sz="1000" b="1" i="0" u="none" strike="noStrike" baseline="0" dirty="0" err="1"/>
                  <a:t>liquido</a:t>
                </a:r>
                <a:r>
                  <a:rPr lang="en-US" sz="1000" b="1" i="0" u="none" strike="noStrike" baseline="0" dirty="0"/>
                  <a:t> [g/ml]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33383703351157651"/>
              <c:y val="0.91340743021921111"/>
            </c:manualLayout>
          </c:layout>
        </c:title>
        <c:numFmt formatCode="General" sourceLinked="1"/>
        <c:tickLblPos val="nextTo"/>
        <c:crossAx val="35075200"/>
        <c:crosses val="autoZero"/>
        <c:crossBetween val="midCat"/>
        <c:majorUnit val="0.1"/>
      </c:valAx>
      <c:valAx>
        <c:axId val="350752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Resa [mg/100g]</a:t>
                </a:r>
              </a:p>
            </c:rich>
          </c:tx>
          <c:layout>
            <c:manualLayout>
              <c:xMode val="edge"/>
              <c:yMode val="edge"/>
              <c:x val="3.2481219215387616E-2"/>
              <c:y val="0.24680171035473472"/>
            </c:manualLayout>
          </c:layout>
        </c:title>
        <c:numFmt formatCode="General" sourceLinked="1"/>
        <c:tickLblPos val="nextTo"/>
        <c:crossAx val="34916992"/>
        <c:crosses val="autoZero"/>
        <c:crossBetween val="midCat"/>
        <c:majorUnit val="100"/>
      </c:valAx>
      <c:spPr>
        <a:solidFill>
          <a:prstClr val="white"/>
        </a:solidFill>
        <a:ln w="12700">
          <a:noFill/>
        </a:ln>
      </c:spPr>
    </c:plotArea>
    <c:legend>
      <c:legendPos val="r"/>
      <c:layout>
        <c:manualLayout>
          <c:xMode val="edge"/>
          <c:yMode val="edge"/>
          <c:x val="0.6813154996873747"/>
          <c:y val="3.0636356001007881E-2"/>
          <c:w val="0.30785739615704466"/>
          <c:h val="0.18007889963937643"/>
        </c:manualLayout>
      </c:layout>
    </c:legend>
    <c:plotVisOnly val="1"/>
  </c:chart>
  <c:spPr>
    <a:solidFill>
      <a:prstClr val="white"/>
    </a:solidFill>
    <a:ln w="12700">
      <a:solidFill>
        <a:prstClr val="black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z="1400" b="1" dirty="0" smtClean="0">
                <a:latin typeface="Bookman Old Style" pitchFamily="18" charset="0"/>
              </a:rPr>
              <a:t>Cinetica CO</a:t>
            </a:r>
            <a:r>
              <a:rPr lang="it-IT" sz="1400" b="1" baseline="-25000" dirty="0" smtClean="0">
                <a:latin typeface="Bookman Old Style" pitchFamily="18" charset="0"/>
              </a:rPr>
              <a:t>2</a:t>
            </a:r>
            <a:r>
              <a:rPr lang="it-IT" sz="1400" b="1" dirty="0" smtClean="0">
                <a:latin typeface="Bookman Old Style" pitchFamily="18" charset="0"/>
              </a:rPr>
              <a:t>/EtOH</a:t>
            </a:r>
            <a:endParaRPr lang="it-IT" sz="1400" b="1" dirty="0">
              <a:latin typeface="Bookman Old Style" pitchFamily="18" charset="0"/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5368666045768931E-2"/>
          <c:y val="3.4127932612895095E-2"/>
          <c:w val="0.88277833563214969"/>
          <c:h val="0.84000356397399989"/>
        </c:manualLayout>
      </c:layout>
      <c:scatterChart>
        <c:scatterStyle val="lineMarker"/>
        <c:ser>
          <c:idx val="0"/>
          <c:order val="0"/>
          <c:tx>
            <c:v>200 bar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'[Dati trento riuniti.xlsx]prove '!$Y$70,'[Dati trento riuniti.xlsx]prove '!$Y$72,'[Dati trento riuniti.xlsx]prove '!$Y$74,'[Dati trento riuniti.xlsx]prove '!$Y$76,'[Dati trento riuniti.xlsx]prove '!$Y$78,'[Dati trento riuniti.xlsx]prove '!$Y$80,'[Dati trento riuniti.xlsx]prove '!$Y$82,'[Dati trento riuniti.xlsx]prove '!$Y$84,'[Dati trento riuniti.xlsx]prove '!$Y$86,'[Dati trento riuniti.xlsx]prove '!$Y$88</c:f>
              <c:numCache>
                <c:formatCode>General</c:formatCode>
                <c:ptCount val="1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</c:numCache>
            </c:numRef>
          </c:xVal>
          <c:yVal>
            <c:numRef>
              <c:f>'[Dati trento riuniti.xlsx]prove '!$Z$70,'[Dati trento riuniti.xlsx]prove '!$Z$72,'[Dati trento riuniti.xlsx]prove '!$Z$74,'[Dati trento riuniti.xlsx]prove '!$Z$76,'[Dati trento riuniti.xlsx]prove '!$Z$78,'[Dati trento riuniti.xlsx]prove '!$Z$80,'[Dati trento riuniti.xlsx]prove '!$Z$82,'[Dati trento riuniti.xlsx]prove '!$Z$84,'[Dati trento riuniti.xlsx]prove '!$Z$86,'[Dati trento riuniti.xlsx]prove '!$Z$88</c:f>
              <c:numCache>
                <c:formatCode>0.000</c:formatCode>
                <c:ptCount val="10"/>
                <c:pt idx="0">
                  <c:v>5.9822136504875187</c:v>
                </c:pt>
                <c:pt idx="1">
                  <c:v>2.9765705918068504</c:v>
                </c:pt>
                <c:pt idx="2">
                  <c:v>1.8689953212614741</c:v>
                </c:pt>
                <c:pt idx="3">
                  <c:v>1.3818439944283725</c:v>
                </c:pt>
                <c:pt idx="4">
                  <c:v>1.3582002928676018</c:v>
                </c:pt>
                <c:pt idx="5">
                  <c:v>1.4778027786706658</c:v>
                </c:pt>
                <c:pt idx="6">
                  <c:v>1.0875120540019287</c:v>
                </c:pt>
                <c:pt idx="7">
                  <c:v>1.1555769848923181</c:v>
                </c:pt>
                <c:pt idx="8">
                  <c:v>1.2749205328761739</c:v>
                </c:pt>
                <c:pt idx="9">
                  <c:v>1.0267509553912681</c:v>
                </c:pt>
              </c:numCache>
            </c:numRef>
          </c:yVal>
          <c:smooth val="1"/>
        </c:ser>
        <c:ser>
          <c:idx val="0"/>
          <c:order val="1"/>
          <c:tx>
            <c:v>300 bar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'[Dati trento riuniti.xlsx]prove '!$Y$48,'[Dati trento riuniti.xlsx]prove '!$Y$50,'[Dati trento riuniti.xlsx]prove '!$Y$54,'[Dati trento riuniti.xlsx]prove '!$Y$56,'[Dati trento riuniti.xlsx]prove '!$Y$58,'[Dati trento riuniti.xlsx]prove '!$Y$60,'[Dati trento riuniti.xlsx]prove '!$Y$62,'[Dati trento riuniti.xlsx]prove '!$Y$64,'[Dati trento riuniti.xlsx]prove '!$Y$66</c:f>
              <c:numCache>
                <c:formatCode>General</c:formatCode>
                <c:ptCount val="9"/>
                <c:pt idx="0">
                  <c:v>30</c:v>
                </c:pt>
                <c:pt idx="1">
                  <c:v>60</c:v>
                </c:pt>
                <c:pt idx="2">
                  <c:v>120</c:v>
                </c:pt>
                <c:pt idx="3">
                  <c:v>150</c:v>
                </c:pt>
                <c:pt idx="4">
                  <c:v>180</c:v>
                </c:pt>
                <c:pt idx="5">
                  <c:v>210</c:v>
                </c:pt>
                <c:pt idx="6">
                  <c:v>240</c:v>
                </c:pt>
                <c:pt idx="7">
                  <c:v>270</c:v>
                </c:pt>
                <c:pt idx="8">
                  <c:v>300</c:v>
                </c:pt>
              </c:numCache>
            </c:numRef>
          </c:xVal>
          <c:yVal>
            <c:numRef>
              <c:f>'[Dati trento riuniti.xlsx]prove '!$Z$48,'[Dati trento riuniti.xlsx]prove '!$Z$50,'[Dati trento riuniti.xlsx]prove '!$Z$54,'[Dati trento riuniti.xlsx]prove '!$Z$56,'[Dati trento riuniti.xlsx]prove '!$Z$58,'[Dati trento riuniti.xlsx]prove '!$Z$60,'[Dati trento riuniti.xlsx]prove '!$Z$62,'[Dati trento riuniti.xlsx]prove '!$Z$64,'[Dati trento riuniti.xlsx]prove '!$Z$66</c:f>
              <c:numCache>
                <c:formatCode>0.000</c:formatCode>
                <c:ptCount val="9"/>
                <c:pt idx="0">
                  <c:v>6.6377817064895055</c:v>
                </c:pt>
                <c:pt idx="1">
                  <c:v>3.3645487338833533</c:v>
                </c:pt>
                <c:pt idx="2">
                  <c:v>2.1040126433086868</c:v>
                </c:pt>
                <c:pt idx="3">
                  <c:v>1.6811403978713526</c:v>
                </c:pt>
                <c:pt idx="4">
                  <c:v>1.4579538554948275</c:v>
                </c:pt>
                <c:pt idx="5">
                  <c:v>1.5134290510375255</c:v>
                </c:pt>
                <c:pt idx="6">
                  <c:v>1.4350512518304119</c:v>
                </c:pt>
                <c:pt idx="7">
                  <c:v>1.5570198935676278</c:v>
                </c:pt>
                <c:pt idx="8">
                  <c:v>1.6916229151041098</c:v>
                </c:pt>
              </c:numCache>
            </c:numRef>
          </c:yVal>
          <c:smooth val="1"/>
        </c:ser>
        <c:ser>
          <c:idx val="1"/>
          <c:order val="2"/>
          <c:tx>
            <c:v>400 bar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'[Dati trento riuniti.xlsx]prove '!$Y$26,'[Dati trento riuniti.xlsx]prove '!$Y$28,'[Dati trento riuniti.xlsx]prove '!$Y$30,'[Dati trento riuniti.xlsx]prove '!$Y$32,'[Dati trento riuniti.xlsx]prove '!$Y$34,'[Dati trento riuniti.xlsx]prove '!$Y$36,'[Dati trento riuniti.xlsx]prove '!$Y$38,'[Dati trento riuniti.xlsx]prove '!$Y$40,'[Dati trento riuniti.xlsx]prove '!$Y$42,'[Dati trento riuniti.xlsx]prove '!$Y$44</c:f>
              <c:numCache>
                <c:formatCode>General</c:formatCode>
                <c:ptCount val="10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  <c:pt idx="6">
                  <c:v>210</c:v>
                </c:pt>
                <c:pt idx="7">
                  <c:v>240</c:v>
                </c:pt>
                <c:pt idx="8">
                  <c:v>270</c:v>
                </c:pt>
                <c:pt idx="9">
                  <c:v>300</c:v>
                </c:pt>
              </c:numCache>
            </c:numRef>
          </c:xVal>
          <c:yVal>
            <c:numRef>
              <c:f>'[Dati trento riuniti.xlsx]prove '!$Z$26,'[Dati trento riuniti.xlsx]prove '!$Z$28,'[Dati trento riuniti.xlsx]prove '!$Z$30,'[Dati trento riuniti.xlsx]prove '!$Z$32,'[Dati trento riuniti.xlsx]prove '!$Z$34,'[Dati trento riuniti.xlsx]prove '!$Z$36,'[Dati trento riuniti.xlsx]prove '!$Z$38,'[Dati trento riuniti.xlsx]prove '!$Z$40,'[Dati trento riuniti.xlsx]prove '!$Z$42,'[Dati trento riuniti.xlsx]prove '!$Z$44</c:f>
              <c:numCache>
                <c:formatCode>0.000</c:formatCode>
                <c:ptCount val="10"/>
                <c:pt idx="0">
                  <c:v>7.1696171802054156</c:v>
                </c:pt>
                <c:pt idx="1">
                  <c:v>5.8822035480858945</c:v>
                </c:pt>
                <c:pt idx="2">
                  <c:v>3.868048552754435</c:v>
                </c:pt>
                <c:pt idx="3">
                  <c:v>2.6184126984126985</c:v>
                </c:pt>
                <c:pt idx="4">
                  <c:v>1.8447152194211021</c:v>
                </c:pt>
                <c:pt idx="5">
                  <c:v>1.4839215686274374</c:v>
                </c:pt>
                <c:pt idx="6">
                  <c:v>1.5441643323996153</c:v>
                </c:pt>
                <c:pt idx="7">
                  <c:v>1.245564892623706</c:v>
                </c:pt>
                <c:pt idx="8">
                  <c:v>1.2388422035480859</c:v>
                </c:pt>
                <c:pt idx="9">
                  <c:v>0.83690009337068816</c:v>
                </c:pt>
              </c:numCache>
            </c:numRef>
          </c:yVal>
          <c:smooth val="1"/>
        </c:ser>
        <c:ser>
          <c:idx val="2"/>
          <c:order val="3"/>
          <c:tx>
            <c:v>500 bar</c:v>
          </c:tx>
          <c:spPr>
            <a:ln w="3175">
              <a:solidFill>
                <a:srgbClr val="339966"/>
              </a:solidFill>
              <a:prstDash val="sysDash"/>
            </a:ln>
          </c:spPr>
          <c:marker>
            <c:symbol val="triang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'[Dati trento riuniti.xlsx]prove '!$Y$4,'[Dati trento riuniti.xlsx]prove '!$Y$6,'[Dati trento riuniti.xlsx]prove '!$Y$8,'[Dati trento riuniti.xlsx]prove '!$Y$10,'[Dati trento riuniti.xlsx]prove '!$Y$12,'[Dati trento riuniti.xlsx]prove '!$Y$16,'[Dati trento riuniti.xlsx]prove '!$Y$18,'[Dati trento riuniti.xlsx]prove '!$Y$20,'[Dati trento riuniti.xlsx]prove '!$Y$22</c:f>
              <c:numCache>
                <c:formatCode>General</c:formatCode>
                <c:ptCount val="9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210</c:v>
                </c:pt>
                <c:pt idx="6">
                  <c:v>240</c:v>
                </c:pt>
                <c:pt idx="7">
                  <c:v>270</c:v>
                </c:pt>
                <c:pt idx="8">
                  <c:v>300</c:v>
                </c:pt>
              </c:numCache>
            </c:numRef>
          </c:xVal>
          <c:yVal>
            <c:numRef>
              <c:f>'[Dati trento riuniti.xlsx]prove '!$Z$4,'[Dati trento riuniti.xlsx]prove '!$Z$6,'[Dati trento riuniti.xlsx]prove '!$Z$8,'[Dati trento riuniti.xlsx]prove '!$Z$10,'[Dati trento riuniti.xlsx]prove '!$Z$12,'[Dati trento riuniti.xlsx]prove '!$Z$16,'[Dati trento riuniti.xlsx]prove '!$Z$18,'[Dati trento riuniti.xlsx]prove '!$Z$20,'[Dati trento riuniti.xlsx]prove '!$Z$22</c:f>
              <c:numCache>
                <c:formatCode>0.000</c:formatCode>
                <c:ptCount val="9"/>
                <c:pt idx="0">
                  <c:v>9.4333795112247802</c:v>
                </c:pt>
                <c:pt idx="1">
                  <c:v>3.4749751349815177</c:v>
                </c:pt>
                <c:pt idx="2">
                  <c:v>2.3618215402102871</c:v>
                </c:pt>
                <c:pt idx="3">
                  <c:v>1.7379937482239116</c:v>
                </c:pt>
                <c:pt idx="4">
                  <c:v>1.0434516197783459</c:v>
                </c:pt>
                <c:pt idx="5">
                  <c:v>0.88725490196078427</c:v>
                </c:pt>
                <c:pt idx="6">
                  <c:v>1.0056123898834897</c:v>
                </c:pt>
                <c:pt idx="7">
                  <c:v>1.1888498152884344</c:v>
                </c:pt>
                <c:pt idx="8">
                  <c:v>1.2178353225348078</c:v>
                </c:pt>
              </c:numCache>
            </c:numRef>
          </c:yVal>
        </c:ser>
        <c:axId val="35209216"/>
        <c:axId val="35211520"/>
      </c:scatterChart>
      <c:valAx>
        <c:axId val="35209216"/>
        <c:scaling>
          <c:orientation val="minMax"/>
          <c:max val="33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Bookman Old Style"/>
                    <a:ea typeface="Bookman Old Style"/>
                    <a:cs typeface="Bookman Old Style"/>
                  </a:defRPr>
                </a:pPr>
                <a:r>
                  <a:rPr lang="it-IT"/>
                  <a:t>Tempo</a:t>
                </a:r>
                <a:r>
                  <a:rPr lang="it-IT" baseline="0"/>
                  <a:t> [</a:t>
                </a:r>
                <a:r>
                  <a:rPr lang="it-IT"/>
                  <a:t>min]</a:t>
                </a:r>
              </a:p>
            </c:rich>
          </c:tx>
          <c:layout>
            <c:manualLayout>
              <c:xMode val="edge"/>
              <c:yMode val="edge"/>
              <c:x val="0.44071595882676773"/>
              <c:y val="0.9500558958503236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5211520"/>
        <c:crosses val="autoZero"/>
        <c:crossBetween val="midCat"/>
        <c:majorUnit val="30"/>
        <c:minorUnit val="10"/>
      </c:valAx>
      <c:valAx>
        <c:axId val="352115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Bookman Old Style"/>
                    <a:ea typeface="Bookman Old Style"/>
                    <a:cs typeface="Bookman Old Style"/>
                  </a:defRPr>
                </a:pPr>
                <a:r>
                  <a:rPr lang="it-IT"/>
                  <a:t>Resa [mg/100g]</a:t>
                </a:r>
              </a:p>
            </c:rich>
          </c:tx>
          <c:layout>
            <c:manualLayout>
              <c:xMode val="edge"/>
              <c:yMode val="edge"/>
              <c:x val="2.0220797521394076E-2"/>
              <c:y val="0.3516891307496218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5209216"/>
        <c:crosses val="autoZero"/>
        <c:crossBetween val="midCat"/>
        <c:minorUnit val="0.2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5880503442967082"/>
          <c:y val="1.8312693835524817E-2"/>
          <c:w val="0.13791905088363052"/>
          <c:h val="0.19504710891080326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Bookman Old Style"/>
              <a:ea typeface="Bookman Old Style"/>
              <a:cs typeface="Bookman Old Style"/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A37097-073F-499B-A1F3-D6A94443DD69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585F56-7DEA-4924-9BF7-4ABFAE0C35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44B985-153F-4B16-9045-890EF93C99A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70F24-F726-4557-BD4E-6746EE62013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8BA98-F72D-4B3F-BD61-4687559FEA2A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BF531-54F0-49A8-9540-87CF9746E9BD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37262-55DD-4368-8BB4-0F86E6EE7F6C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A4C2FF-46FE-4713-921E-770DEB9C44F7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08770-E9A4-42F5-B7DF-EF7C578076DC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BCD487-56F9-4754-AA22-B05EA9249A86}" type="slidenum">
              <a:rPr lang="it-IT" smtClean="0"/>
              <a:pPr>
                <a:defRPr/>
              </a:pPr>
              <a:t>3</a:t>
            </a:fld>
            <a:endParaRPr lang="it-IT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5EA8B3-2B88-498B-8F32-E42F95DF3FBD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763CD3-87AA-4BC9-857B-3991508BAAA9}" type="slidenum">
              <a:rPr lang="it-IT" smtClean="0"/>
              <a:pPr>
                <a:defRPr/>
              </a:pPr>
              <a:t>5</a:t>
            </a:fld>
            <a:endParaRPr lang="it-IT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09DB6-FACE-446E-8A78-DA3B51598CFD}" type="slidenum">
              <a:rPr lang="it-IT" smtClean="0"/>
              <a:pPr>
                <a:defRPr/>
              </a:pPr>
              <a:t>6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3A1A4-7D91-4909-B0DC-E394F19F88D1}" type="slidenum">
              <a:rPr lang="it-IT" smtClean="0"/>
              <a:pPr>
                <a:defRPr/>
              </a:pPr>
              <a:t>7</a:t>
            </a:fld>
            <a:endParaRPr lang="it-IT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z="14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CEE68-9BEA-4C18-94CE-CFC26C78C6C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C0C9E-DA34-4E5F-BCA8-98257B793659}" type="slidenum">
              <a:rPr lang="it-IT" smtClean="0"/>
              <a:pPr>
                <a:defRPr/>
              </a:pPr>
              <a:t>9</a:t>
            </a:fld>
            <a:endParaRPr lang="it-I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C8E0B-344F-4F6C-BE21-D76181EFEF0D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022D-69B2-41A3-A036-215D581C08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3A23-3750-436F-B3FF-8795AE90BDD4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605-CD6E-44E2-A040-17DEE16459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A361-16D0-4778-B910-00D99BB2D490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F0C7-A05F-48DC-BC98-7F5D9E0D60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5F7D-A09D-449A-A2F0-E8DB6164C577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A034-0C75-4562-ADD8-3A46670219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853F-15EC-4C86-9B6B-DD46F71C63C6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9300-5046-4C65-AD13-537A72F125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B09E-3918-4590-80CA-8F3D6579676B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6B9D4-618A-457E-BF7C-68805E3BCE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C1C0-BD87-4D00-A17C-C78C4B23D581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503A0-3D9C-4F83-ADF9-87BAAFAE73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6673-B95B-40BE-9274-A4F81C6EA560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FB1C-7F82-4483-AC5D-4DF3D1DEB1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5228-C6B8-492E-B7D5-51EDCF554183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3426-BCBD-4767-B354-5A8DC394C2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9472-0339-4FCE-9557-220847CEDBC5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8B57-B068-46D8-A10F-FAC6157C18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583A-660B-4286-8E71-983B409C8ED7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5A13-FA7E-44E2-BF52-99A5A6ED4E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DCD07-93E8-4AE6-A5AC-25E9F62EE911}" type="datetimeFigureOut">
              <a:rPr lang="it-IT"/>
              <a:pPr>
                <a:defRPr/>
              </a:pPr>
              <a:t>12/12/2007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9E5FC-3B3B-4456-B570-9B9A685159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Foglio_di_lavoro_di_Microsoft_Office_Excel_97-20033.xls"/><Relationship Id="rId5" Type="http://schemas.openxmlformats.org/officeDocument/2006/relationships/oleObject" Target="../embeddings/Foglio_di_lavoro_di_Microsoft_Office_Excel_97-20032.xls"/><Relationship Id="rId4" Type="http://schemas.openxmlformats.org/officeDocument/2006/relationships/oleObject" Target="../embeddings/Foglio_di_lavoro_di_Microsoft_Office_Excel_97-2003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DOTTORATO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DI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 RICERCA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IN INGEGNERIA CHIMICA, DEI MATERIALI E </a:t>
            </a:r>
            <a:r>
              <a:rPr lang="it-IT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DI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 PROCESSO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XXII CICLO</a:t>
            </a:r>
          </a:p>
        </p:txBody>
      </p:sp>
      <p:pic>
        <p:nvPicPr>
          <p:cNvPr id="3075" name="Immagine 6" descr="unige stemma.gif"/>
          <p:cNvPicPr>
            <a:picLocks noChangeAspect="1"/>
          </p:cNvPicPr>
          <p:nvPr/>
        </p:nvPicPr>
        <p:blipFill>
          <a:blip r:embed="rId4">
            <a:lum bright="20000" contrast="44000"/>
          </a:blip>
          <a:srcRect/>
          <a:stretch>
            <a:fillRect/>
          </a:stretch>
        </p:blipFill>
        <p:spPr bwMode="auto">
          <a:xfrm>
            <a:off x="8358214" y="5929330"/>
            <a:ext cx="571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6027738"/>
            <a:ext cx="9144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Attività svolta da Alessandro Alberto Casazza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durante il primo anno di dottorato (2007)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1214438"/>
            <a:ext cx="9144000" cy="414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it-IT" sz="3200" b="1" dirty="0">
                <a:solidFill>
                  <a:srgbClr val="C00000"/>
                </a:solidFill>
                <a:latin typeface="Comic Sans MS" pitchFamily="66" charset="0"/>
              </a:rPr>
              <a:t>TECNOLOGIE INNOVATIVE PER LA VALORIZZAZIONE INDUSTRIALE </a:t>
            </a:r>
            <a:r>
              <a:rPr lang="it-IT" sz="3200" b="1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it-IT" sz="3200" b="1" dirty="0">
                <a:solidFill>
                  <a:srgbClr val="C00000"/>
                </a:solidFill>
                <a:latin typeface="Comic Sans MS" pitchFamily="66" charset="0"/>
              </a:rPr>
              <a:t> NUTRACEUTICI QUALI COMPONENTI </a:t>
            </a:r>
            <a:r>
              <a:rPr lang="it-IT" sz="3200" b="1" dirty="0" err="1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it-IT" sz="3200" b="1" dirty="0">
                <a:solidFill>
                  <a:srgbClr val="C00000"/>
                </a:solidFill>
                <a:latin typeface="Comic Sans MS" pitchFamily="66" charset="0"/>
              </a:rPr>
              <a:t> PRODOTTI TIPICI DELL’AGROALIMENTARE ITALIANO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Scelta della cultivar</a:t>
            </a:r>
          </a:p>
        </p:txBody>
      </p:sp>
      <p:graphicFrame>
        <p:nvGraphicFramePr>
          <p:cNvPr id="4" name="Grafico 3"/>
          <p:cNvGraphicFramePr/>
          <p:nvPr/>
        </p:nvGraphicFramePr>
        <p:xfrm>
          <a:off x="285720" y="1214422"/>
          <a:ext cx="428628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4643438" y="4143380"/>
          <a:ext cx="428628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tangolo 4"/>
          <p:cNvSpPr/>
          <p:nvPr/>
        </p:nvSpPr>
        <p:spPr>
          <a:xfrm>
            <a:off x="6000750" y="1285875"/>
            <a:ext cx="2857500" cy="142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Resa in polifenoli e orto-difenoli bucce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5750" y="5143500"/>
            <a:ext cx="2857500" cy="142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Resa in polifenoli e orto-difenoli vinaccioli</a:t>
            </a:r>
          </a:p>
        </p:txBody>
      </p:sp>
      <p:sp>
        <p:nvSpPr>
          <p:cNvPr id="8" name="Freccia in giù 7"/>
          <p:cNvSpPr/>
          <p:nvPr/>
        </p:nvSpPr>
        <p:spPr>
          <a:xfrm rot="5400000">
            <a:off x="5104606" y="1502569"/>
            <a:ext cx="484188" cy="9779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3357563" y="5619750"/>
            <a:ext cx="977900" cy="4841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3"/>
          <p:cNvGrpSpPr>
            <a:grpSpLocks/>
          </p:cNvGrpSpPr>
          <p:nvPr/>
        </p:nvGrpSpPr>
        <p:grpSpPr bwMode="auto">
          <a:xfrm>
            <a:off x="190532" y="1571612"/>
            <a:ext cx="8786812" cy="4643438"/>
            <a:chOff x="142844" y="1428736"/>
            <a:chExt cx="8786873" cy="4643470"/>
          </a:xfrm>
        </p:grpSpPr>
        <p:grpSp>
          <p:nvGrpSpPr>
            <p:cNvPr id="5" name="Gruppo 8"/>
            <p:cNvGrpSpPr>
              <a:grpSpLocks/>
            </p:cNvGrpSpPr>
            <p:nvPr/>
          </p:nvGrpSpPr>
          <p:grpSpPr bwMode="auto">
            <a:xfrm>
              <a:off x="142844" y="1428736"/>
              <a:ext cx="8786873" cy="2500332"/>
              <a:chOff x="142844" y="1428736"/>
              <a:chExt cx="8786873" cy="2500332"/>
            </a:xfrm>
          </p:grpSpPr>
          <p:graphicFrame>
            <p:nvGraphicFramePr>
              <p:cNvPr id="10" name="Grafico 9"/>
              <p:cNvGraphicFramePr/>
              <p:nvPr/>
            </p:nvGraphicFramePr>
            <p:xfrm>
              <a:off x="142844" y="1428736"/>
              <a:ext cx="4286280" cy="25003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1" name="Grafico 10"/>
              <p:cNvGraphicFramePr/>
              <p:nvPr/>
            </p:nvGraphicFramePr>
            <p:xfrm>
              <a:off x="4643437" y="1428736"/>
              <a:ext cx="4286280" cy="2500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6" name="Rettangolo 5"/>
            <p:cNvSpPr/>
            <p:nvPr/>
          </p:nvSpPr>
          <p:spPr>
            <a:xfrm>
              <a:off x="214282" y="4857760"/>
              <a:ext cx="4143404" cy="1214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Confronto resa ed estrazione polifenoli totali bucce Pinot nero a diversi tempi di estrazione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4714876" y="4857760"/>
              <a:ext cx="4143404" cy="1214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Confronto resa ed estrazione orto-difenoli bucce Pinot nero a diversi tempi di estrazione</a:t>
              </a:r>
            </a:p>
          </p:txBody>
        </p:sp>
        <p:sp>
          <p:nvSpPr>
            <p:cNvPr id="8" name="Freccia in giù 7"/>
            <p:cNvSpPr/>
            <p:nvPr/>
          </p:nvSpPr>
          <p:spPr>
            <a:xfrm rot="10800000">
              <a:off x="2000232" y="4000504"/>
              <a:ext cx="484191" cy="71438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Freccia in giù 8"/>
            <p:cNvSpPr/>
            <p:nvPr/>
          </p:nvSpPr>
          <p:spPr>
            <a:xfrm rot="10800000">
              <a:off x="6572264" y="4000504"/>
              <a:ext cx="484191" cy="71438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0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Tempo </a:t>
            </a:r>
            <a:r>
              <a:rPr lang="it-IT" sz="40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d’estrazione </a:t>
            </a:r>
            <a:endParaRPr lang="it-IT" sz="4000" b="1" dirty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-24"/>
            <a:ext cx="9144000" cy="100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0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Rapporto </a:t>
            </a:r>
            <a:r>
              <a:rPr lang="it-IT" sz="40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solido liquido </a:t>
            </a:r>
          </a:p>
        </p:txBody>
      </p:sp>
      <p:grpSp>
        <p:nvGrpSpPr>
          <p:cNvPr id="9" name="Gruppo 19"/>
          <p:cNvGrpSpPr>
            <a:grpSpLocks/>
          </p:cNvGrpSpPr>
          <p:nvPr/>
        </p:nvGrpSpPr>
        <p:grpSpPr bwMode="auto">
          <a:xfrm>
            <a:off x="142875" y="1428750"/>
            <a:ext cx="8786813" cy="4572000"/>
            <a:chOff x="142844" y="2071678"/>
            <a:chExt cx="8786874" cy="4572032"/>
          </a:xfrm>
        </p:grpSpPr>
        <p:grpSp>
          <p:nvGrpSpPr>
            <p:cNvPr id="13317" name="Gruppo 14"/>
            <p:cNvGrpSpPr>
              <a:grpSpLocks/>
            </p:cNvGrpSpPr>
            <p:nvPr/>
          </p:nvGrpSpPr>
          <p:grpSpPr bwMode="auto">
            <a:xfrm>
              <a:off x="142844" y="4143380"/>
              <a:ext cx="8786874" cy="2500330"/>
              <a:chOff x="142844" y="4143380"/>
              <a:chExt cx="8786874" cy="2500330"/>
            </a:xfrm>
          </p:grpSpPr>
          <p:graphicFrame>
            <p:nvGraphicFramePr>
              <p:cNvPr id="5" name="Grafico 4"/>
              <p:cNvGraphicFramePr/>
              <p:nvPr/>
            </p:nvGraphicFramePr>
            <p:xfrm>
              <a:off x="142844" y="4143380"/>
              <a:ext cx="4286248" cy="2500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6" name="Grafico 5"/>
              <p:cNvGraphicFramePr/>
              <p:nvPr/>
            </p:nvGraphicFramePr>
            <p:xfrm>
              <a:off x="4643438" y="4143380"/>
              <a:ext cx="4286280" cy="2500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16" name="Freccia in giù 15"/>
            <p:cNvSpPr/>
            <p:nvPr/>
          </p:nvSpPr>
          <p:spPr>
            <a:xfrm>
              <a:off x="2000232" y="3357562"/>
              <a:ext cx="484191" cy="71438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7" name="Freccia in giù 16"/>
            <p:cNvSpPr/>
            <p:nvPr/>
          </p:nvSpPr>
          <p:spPr>
            <a:xfrm>
              <a:off x="6572264" y="3357562"/>
              <a:ext cx="484191" cy="71438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214282" y="2071678"/>
              <a:ext cx="4143404" cy="1214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Confronto resa ed estrazione polifenoli totali bucce Pinot nero con rapporto solido-liquido variabile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714876" y="2071678"/>
              <a:ext cx="4143404" cy="1214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Confronto resa ed estrazione polifenoli totali bucce Pinot nero con rapporto solido-liquido variabile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it-IT" sz="4000" b="1" dirty="0" smtClean="0">
                <a:solidFill>
                  <a:srgbClr val="C00000"/>
                </a:solidFill>
                <a:latin typeface="Comic Sans MS" pitchFamily="66" charset="0"/>
              </a:rPr>
              <a:t>Cinetica estrazione SFE a diverse pressioni</a:t>
            </a:r>
          </a:p>
        </p:txBody>
      </p:sp>
      <p:graphicFrame>
        <p:nvGraphicFramePr>
          <p:cNvPr id="4" name="Grafico 3"/>
          <p:cNvGraphicFramePr>
            <a:graphicFrameLocks noGrp="1"/>
          </p:cNvGraphicFramePr>
          <p:nvPr/>
        </p:nvGraphicFramePr>
        <p:xfrm>
          <a:off x="285720" y="1285860"/>
          <a:ext cx="864399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- durata totale dell’estrazione 5 ore</a:t>
            </a:r>
          </a:p>
          <a:p>
            <a:pPr algn="ctr">
              <a:defRPr/>
            </a:pP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- prelievi effettuati ogni 30 minuti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 noGrp="1"/>
          </p:cNvGraphicFramePr>
          <p:nvPr/>
        </p:nvGraphicFramePr>
        <p:xfrm>
          <a:off x="285720" y="1500174"/>
          <a:ext cx="864399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it-IT" sz="4000" b="1" dirty="0" smtClean="0">
                <a:solidFill>
                  <a:srgbClr val="C00000"/>
                </a:solidFill>
                <a:latin typeface="Comic Sans MS" pitchFamily="66" charset="0"/>
              </a:rPr>
              <a:t>Cinetica estrazione SFE a diverse pressioni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 noGrp="1"/>
          </p:cNvGraphicFramePr>
          <p:nvPr/>
        </p:nvGraphicFramePr>
        <p:xfrm>
          <a:off x="285720" y="1428736"/>
          <a:ext cx="864396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it-IT" sz="4000" b="1" dirty="0" smtClean="0">
                <a:solidFill>
                  <a:srgbClr val="C00000"/>
                </a:solidFill>
                <a:latin typeface="Comic Sans MS" pitchFamily="66" charset="0"/>
              </a:rPr>
              <a:t>Cinetica estrazione SFE a diverse pressioni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Confronto resa CO</a:t>
            </a:r>
            <a:r>
              <a:rPr lang="it-IT" sz="4000" b="1" baseline="-2500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/EtOH CO</a:t>
            </a:r>
            <a:r>
              <a:rPr lang="it-IT" sz="4000" b="1" baseline="-2500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/MeOH a diverse pressioni</a:t>
            </a:r>
          </a:p>
        </p:txBody>
      </p:sp>
      <p:graphicFrame>
        <p:nvGraphicFramePr>
          <p:cNvPr id="5" name="Grafico 4"/>
          <p:cNvGraphicFramePr/>
          <p:nvPr/>
        </p:nvGraphicFramePr>
        <p:xfrm>
          <a:off x="285720" y="1571612"/>
          <a:ext cx="857256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Correlazione ARP – Polifenoli totali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000125" y="3786188"/>
          <a:ext cx="7072313" cy="2774950"/>
        </p:xfrm>
        <a:graphic>
          <a:graphicData uri="http://schemas.openxmlformats.org/presentationml/2006/ole">
            <p:oleObj spid="_x0000_s1026" r:id="rId4" imgW="7071973" imgH="2773920" progId="Excel.Shee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0" y="1214438"/>
          <a:ext cx="4451350" cy="2127250"/>
        </p:xfrm>
        <a:graphic>
          <a:graphicData uri="http://schemas.openxmlformats.org/presentationml/2006/ole">
            <p:oleObj spid="_x0000_s1027" r:id="rId5" imgW="4450466" imgH="2127688" progId="Excel.Sheet.8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699000" y="1214438"/>
          <a:ext cx="4445000" cy="2117725"/>
        </p:xfrm>
        <a:graphic>
          <a:graphicData uri="http://schemas.openxmlformats.org/presentationml/2006/ole">
            <p:oleObj spid="_x0000_s1028" r:id="rId6" imgW="4444369" imgH="212159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Conclusioni</a:t>
            </a:r>
          </a:p>
        </p:txBody>
      </p:sp>
      <p:grpSp>
        <p:nvGrpSpPr>
          <p:cNvPr id="16387" name="Gruppo 12"/>
          <p:cNvGrpSpPr>
            <a:grpSpLocks/>
          </p:cNvGrpSpPr>
          <p:nvPr/>
        </p:nvGrpSpPr>
        <p:grpSpPr bwMode="auto">
          <a:xfrm>
            <a:off x="0" y="1714500"/>
            <a:ext cx="9144000" cy="1703388"/>
            <a:chOff x="0" y="1285865"/>
            <a:chExt cx="9144000" cy="1702638"/>
          </a:xfrm>
        </p:grpSpPr>
        <p:sp>
          <p:nvSpPr>
            <p:cNvPr id="3" name="Rettangolo 2"/>
            <p:cNvSpPr/>
            <p:nvPr/>
          </p:nvSpPr>
          <p:spPr>
            <a:xfrm>
              <a:off x="0" y="1285865"/>
              <a:ext cx="9144000" cy="1499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it-IT" sz="3200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Estrazione solido liquido:</a:t>
              </a:r>
            </a:p>
            <a:p>
              <a:pPr>
                <a:defRPr/>
              </a:pPr>
              <a:endParaRPr lang="it-IT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it-IT" sz="2800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 Miglior cultivar            Pinot nero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it-IT" sz="2800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 Miglior tempo d’estrazione            19 ore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it-IT" sz="2800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 Miglior rapporto matrice/solvente            0,2 g/ml</a:t>
              </a:r>
            </a:p>
          </p:txBody>
        </p:sp>
        <p:cxnSp>
          <p:nvCxnSpPr>
            <p:cNvPr id="6" name="Connettore 2 5"/>
            <p:cNvCxnSpPr/>
            <p:nvPr/>
          </p:nvCxnSpPr>
          <p:spPr>
            <a:xfrm>
              <a:off x="3013075" y="2141151"/>
              <a:ext cx="1000125" cy="1586"/>
            </a:xfrm>
            <a:prstGeom prst="straightConnector1">
              <a:avLst/>
            </a:prstGeom>
            <a:ln w="4762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>
              <a:off x="6156325" y="2986916"/>
              <a:ext cx="1000125" cy="1587"/>
            </a:xfrm>
            <a:prstGeom prst="straightConnector1">
              <a:avLst/>
            </a:prstGeom>
            <a:ln w="4762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>
              <a:off x="4870450" y="2558479"/>
              <a:ext cx="1000125" cy="1587"/>
            </a:xfrm>
            <a:prstGeom prst="straightConnector1">
              <a:avLst/>
            </a:prstGeom>
            <a:ln w="4762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8" name="Gruppo 11"/>
          <p:cNvGrpSpPr>
            <a:grpSpLocks/>
          </p:cNvGrpSpPr>
          <p:nvPr/>
        </p:nvGrpSpPr>
        <p:grpSpPr bwMode="auto">
          <a:xfrm>
            <a:off x="0" y="4286256"/>
            <a:ext cx="9144000" cy="1857375"/>
            <a:chOff x="0" y="4071942"/>
            <a:chExt cx="9144000" cy="1857375"/>
          </a:xfrm>
        </p:grpSpPr>
        <p:sp>
          <p:nvSpPr>
            <p:cNvPr id="4" name="Rettangolo 3"/>
            <p:cNvSpPr/>
            <p:nvPr/>
          </p:nvSpPr>
          <p:spPr bwMode="auto">
            <a:xfrm>
              <a:off x="0" y="4071942"/>
              <a:ext cx="9144000" cy="1857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it-IT" sz="3200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SFE (</a:t>
              </a:r>
              <a:r>
                <a:rPr lang="it-IT" sz="3200" b="1" dirty="0" err="1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supercritical</a:t>
              </a:r>
              <a:r>
                <a:rPr lang="it-IT" sz="3200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3200" b="1" dirty="0" err="1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fluid</a:t>
              </a:r>
              <a:r>
                <a:rPr lang="it-IT" sz="3200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3200" b="1" dirty="0" err="1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extraction</a:t>
              </a:r>
              <a:r>
                <a:rPr lang="it-IT" sz="3200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):</a:t>
              </a:r>
            </a:p>
            <a:p>
              <a:pPr>
                <a:defRPr/>
              </a:pPr>
              <a:endParaRPr lang="it-IT" sz="32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it-IT" sz="3200" b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 </a:t>
              </a:r>
              <a:r>
                <a:rPr lang="it-IT" sz="2800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Pressione migliore per l’estrazione            500 bar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it-IT" sz="2800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 Tempo d’estrazione            150 minuti</a:t>
              </a:r>
            </a:p>
          </p:txBody>
        </p:sp>
        <p:cxnSp>
          <p:nvCxnSpPr>
            <p:cNvPr id="10" name="Connettore 2 9"/>
            <p:cNvCxnSpPr/>
            <p:nvPr/>
          </p:nvCxnSpPr>
          <p:spPr bwMode="auto">
            <a:xfrm>
              <a:off x="6215063" y="5310192"/>
              <a:ext cx="1000125" cy="1587"/>
            </a:xfrm>
            <a:prstGeom prst="straightConnector1">
              <a:avLst/>
            </a:prstGeom>
            <a:ln w="4762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 bwMode="auto">
            <a:xfrm>
              <a:off x="3714750" y="5761042"/>
              <a:ext cx="1000125" cy="1587"/>
            </a:xfrm>
            <a:prstGeom prst="straightConnector1">
              <a:avLst/>
            </a:prstGeom>
            <a:ln w="4762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42875"/>
          </a:xfrm>
        </p:spPr>
        <p:txBody>
          <a:bodyPr/>
          <a:lstStyle/>
          <a:p>
            <a:r>
              <a:rPr lang="it-IT" sz="4000" b="1" dirty="0" smtClean="0">
                <a:solidFill>
                  <a:srgbClr val="C00000"/>
                </a:solidFill>
                <a:latin typeface="Comic Sans MS" pitchFamily="66" charset="0"/>
              </a:rPr>
              <a:t>Prospettive future </a:t>
            </a:r>
            <a:br>
              <a:rPr lang="it-IT" sz="40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it-IT" sz="4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054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Utilizzo di altre tecniche estrattive:</a:t>
            </a:r>
          </a:p>
          <a:p>
            <a:pPr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Microonde</a:t>
            </a:r>
          </a:p>
          <a:p>
            <a:pPr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Ultrasuoni</a:t>
            </a:r>
          </a:p>
          <a:p>
            <a:pPr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Microonde – 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ultrasuoni (in collaborazione con</a:t>
            </a:r>
          </a:p>
          <a:p>
            <a:pPr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l’Università degli Studi </a:t>
            </a:r>
            <a:r>
              <a:rPr lang="it-IT" sz="280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di Torino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it-IT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endParaRPr lang="it-IT" sz="2800" dirty="0" smtClean="0"/>
          </a:p>
          <a:p>
            <a:pPr>
              <a:buFont typeface="Arial" charset="0"/>
              <a:buNone/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Identificazione degli estratti tramite HPLC e GC</a:t>
            </a:r>
          </a:p>
          <a:p>
            <a:pPr>
              <a:buFont typeface="Arial" charset="0"/>
              <a:buNone/>
              <a:defRPr/>
            </a:pPr>
            <a:endParaRPr lang="it-IT" sz="28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Estrazione di </a:t>
            </a:r>
            <a:r>
              <a:rPr lang="it-IT" sz="28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nutraceutici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da altre matrici</a:t>
            </a:r>
          </a:p>
          <a:p>
            <a:pPr>
              <a:buFont typeface="Arial" charset="0"/>
              <a:buNone/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agroindustriali</a:t>
            </a:r>
          </a:p>
          <a:p>
            <a:pPr>
              <a:buFont typeface="Arial" charset="0"/>
              <a:buNone/>
              <a:defRPr/>
            </a:pPr>
            <a:endParaRPr lang="it-IT" sz="28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endParaRPr lang="it-IT" dirty="0" smtClean="0"/>
          </a:p>
          <a:p>
            <a:pPr>
              <a:buFont typeface="Arial" charset="0"/>
              <a:buNone/>
              <a:defRPr/>
            </a:pPr>
            <a:endParaRPr lang="it-IT" dirty="0" smtClean="0"/>
          </a:p>
          <a:p>
            <a:pPr>
              <a:buFont typeface="Arial" charset="0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Obiettivi del primo anno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9144000" cy="5929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it-IT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Recupero di sostanze antiossidanti da scarti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dell’industria vitivinicola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Studio di diverse metodologie estrattive (solido-liquido; SFE) e successiva ottimizzazione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8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Quantificazione e qualificazione dei composti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estratti</a:t>
            </a:r>
          </a:p>
          <a:p>
            <a:pPr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it-IT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it-IT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it-IT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it-IT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80337-559E-4083-AE71-2542CBAF2FF8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Vinacce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355600" indent="-355600" eaLnBrk="1" hangingPunct="1"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Costituite da : 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vinaccioli</a:t>
            </a:r>
          </a:p>
          <a:p>
            <a:pPr marL="355600" indent="-355600" eaLnBrk="1" hangingPunct="1">
              <a:buFontTx/>
              <a:buNone/>
              <a:defRPr/>
            </a:pP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      - bucce</a:t>
            </a:r>
          </a:p>
          <a:p>
            <a:pPr marL="355600" indent="-355600" eaLnBrk="1" hangingPunct="1">
              <a:buFontTx/>
              <a:buNone/>
              <a:defRPr/>
            </a:pP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      - raspi</a:t>
            </a:r>
          </a:p>
          <a:p>
            <a:pPr marL="355600" indent="-355600" eaLnBrk="1" hangingPunct="1">
              <a:buFontTx/>
              <a:buNone/>
              <a:defRPr/>
            </a:pPr>
            <a:endParaRPr lang="it-IT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355600" indent="-355600" eaLnBrk="1" hangingPunct="1"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Produzione annuale : 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5-9 milioni di tonnellate</a:t>
            </a:r>
          </a:p>
          <a:p>
            <a:pPr marL="355600" indent="-355600" eaLnBrk="1" hangingPunct="1">
              <a:buFontTx/>
              <a:buNone/>
              <a:defRPr/>
            </a:pPr>
            <a:endParaRPr lang="it-IT" sz="29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355600" indent="-355600" eaLnBrk="1" hangingPunct="1"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Utilizzate come : 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alimento per animali da</a:t>
            </a:r>
          </a:p>
          <a:p>
            <a:pPr marL="355600" indent="-355600" eaLnBrk="1" hangingPunct="1">
              <a:buFontTx/>
              <a:buNone/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  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allevamento</a:t>
            </a:r>
          </a:p>
          <a:p>
            <a:pPr marL="355600" indent="-355600" eaLnBrk="1" hangingPunct="1">
              <a:buFontTx/>
              <a:buNone/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fertilizzanti per l’agricoltura</a:t>
            </a:r>
          </a:p>
          <a:p>
            <a:pPr marL="355600" indent="-355600" eaLnBrk="1" hangingPunct="1">
              <a:buFontTx/>
              <a:buNone/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estrazione olio (dai vinaccioli)</a:t>
            </a:r>
          </a:p>
          <a:p>
            <a:pPr marL="355600" indent="-355600" eaLnBrk="1" hangingPunct="1">
              <a:buFontTx/>
              <a:buNone/>
              <a:defRPr/>
            </a:pPr>
            <a:endParaRPr lang="it-IT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o 66"/>
          <p:cNvGrpSpPr>
            <a:grpSpLocks/>
          </p:cNvGrpSpPr>
          <p:nvPr/>
        </p:nvGrpSpPr>
        <p:grpSpPr bwMode="auto">
          <a:xfrm>
            <a:off x="3500438" y="928688"/>
            <a:ext cx="5084762" cy="5929312"/>
            <a:chOff x="3517232" y="655686"/>
            <a:chExt cx="5085036" cy="5916586"/>
          </a:xfrm>
        </p:grpSpPr>
        <p:sp>
          <p:nvSpPr>
            <p:cNvPr id="6156" name="Text Box 39"/>
            <p:cNvSpPr txBox="1">
              <a:spLocks noChangeArrowheads="1"/>
            </p:cNvSpPr>
            <p:nvPr/>
          </p:nvSpPr>
          <p:spPr bwMode="auto">
            <a:xfrm>
              <a:off x="3588666" y="655686"/>
              <a:ext cx="2786232" cy="36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/>
                <a:t>     </a:t>
              </a:r>
              <a:r>
                <a:rPr lang="it-IT" b="1"/>
                <a:t>Uva </a:t>
              </a:r>
              <a:r>
                <a:rPr lang="it-IT"/>
                <a:t>(vitis vinifera)</a:t>
              </a:r>
            </a:p>
          </p:txBody>
        </p:sp>
        <p:sp>
          <p:nvSpPr>
            <p:cNvPr id="6157" name="Text Box 41"/>
            <p:cNvSpPr txBox="1">
              <a:spLocks noChangeArrowheads="1"/>
            </p:cNvSpPr>
            <p:nvPr/>
          </p:nvSpPr>
          <p:spPr bwMode="auto">
            <a:xfrm>
              <a:off x="3523588" y="3978750"/>
              <a:ext cx="2884169" cy="593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Maturazione e stabilizzazione</a:t>
              </a:r>
            </a:p>
          </p:txBody>
        </p:sp>
        <p:sp>
          <p:nvSpPr>
            <p:cNvPr id="6158" name="Text Box 42"/>
            <p:cNvSpPr txBox="1">
              <a:spLocks noChangeArrowheads="1"/>
            </p:cNvSpPr>
            <p:nvPr/>
          </p:nvSpPr>
          <p:spPr bwMode="auto">
            <a:xfrm>
              <a:off x="3518822" y="1376545"/>
              <a:ext cx="2884168" cy="347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Raccolta</a:t>
              </a:r>
            </a:p>
          </p:txBody>
        </p:sp>
        <p:sp>
          <p:nvSpPr>
            <p:cNvPr id="6159" name="Text Box 43"/>
            <p:cNvSpPr txBox="1">
              <a:spLocks noChangeArrowheads="1"/>
            </p:cNvSpPr>
            <p:nvPr/>
          </p:nvSpPr>
          <p:spPr bwMode="auto">
            <a:xfrm>
              <a:off x="3525178" y="2693834"/>
              <a:ext cx="2884168" cy="593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Fermentazione alcolica e macerazione</a:t>
              </a:r>
            </a:p>
          </p:txBody>
        </p:sp>
        <p:sp>
          <p:nvSpPr>
            <p:cNvPr id="6160" name="Text Box 44"/>
            <p:cNvSpPr txBox="1">
              <a:spLocks noChangeArrowheads="1"/>
            </p:cNvSpPr>
            <p:nvPr/>
          </p:nvSpPr>
          <p:spPr bwMode="auto">
            <a:xfrm>
              <a:off x="3537210" y="3507015"/>
              <a:ext cx="2884168" cy="3476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Decantazione</a:t>
              </a:r>
            </a:p>
          </p:txBody>
        </p:sp>
        <p:sp>
          <p:nvSpPr>
            <p:cNvPr id="6161" name="Text Box 45"/>
            <p:cNvSpPr txBox="1">
              <a:spLocks noChangeArrowheads="1"/>
            </p:cNvSpPr>
            <p:nvPr/>
          </p:nvSpPr>
          <p:spPr bwMode="auto">
            <a:xfrm>
              <a:off x="3525178" y="5484700"/>
              <a:ext cx="2884168" cy="347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Imbottigliamento</a:t>
              </a:r>
            </a:p>
          </p:txBody>
        </p:sp>
        <p:sp>
          <p:nvSpPr>
            <p:cNvPr id="6162" name="Text Box 46"/>
            <p:cNvSpPr txBox="1">
              <a:spLocks noChangeArrowheads="1"/>
            </p:cNvSpPr>
            <p:nvPr/>
          </p:nvSpPr>
          <p:spPr bwMode="auto">
            <a:xfrm>
              <a:off x="3523588" y="4818082"/>
              <a:ext cx="2884169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Chiarificazione e filtrazione</a:t>
              </a:r>
            </a:p>
          </p:txBody>
        </p:sp>
        <p:cxnSp>
          <p:nvCxnSpPr>
            <p:cNvPr id="6163" name="AutoShape 48"/>
            <p:cNvCxnSpPr>
              <a:cxnSpLocks noChangeShapeType="1"/>
              <a:stCxn id="6158" idx="2"/>
              <a:endCxn id="6169" idx="0"/>
            </p:cNvCxnSpPr>
            <p:nvPr/>
          </p:nvCxnSpPr>
          <p:spPr bwMode="auto">
            <a:xfrm flipH="1">
              <a:off x="4960111" y="1724207"/>
              <a:ext cx="1590" cy="40826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4" name="AutoShape 49"/>
            <p:cNvCxnSpPr>
              <a:cxnSpLocks noChangeShapeType="1"/>
              <a:endCxn id="6159" idx="0"/>
            </p:cNvCxnSpPr>
            <p:nvPr/>
          </p:nvCxnSpPr>
          <p:spPr bwMode="auto">
            <a:xfrm>
              <a:off x="4963289" y="2327034"/>
              <a:ext cx="4768" cy="366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5" name="AutoShape 50"/>
            <p:cNvCxnSpPr>
              <a:cxnSpLocks noChangeShapeType="1"/>
              <a:stCxn id="6159" idx="2"/>
            </p:cNvCxnSpPr>
            <p:nvPr/>
          </p:nvCxnSpPr>
          <p:spPr bwMode="auto">
            <a:xfrm rot="5400000">
              <a:off x="4859223" y="3392401"/>
              <a:ext cx="213348" cy="273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6" name="AutoShape 51"/>
            <p:cNvCxnSpPr>
              <a:cxnSpLocks noChangeShapeType="1"/>
            </p:cNvCxnSpPr>
            <p:nvPr/>
          </p:nvCxnSpPr>
          <p:spPr bwMode="auto">
            <a:xfrm rot="5400000">
              <a:off x="4893848" y="3917034"/>
              <a:ext cx="142876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7" name="AutoShape 52"/>
            <p:cNvCxnSpPr>
              <a:cxnSpLocks noChangeShapeType="1"/>
              <a:stCxn id="6157" idx="2"/>
              <a:endCxn id="6162" idx="0"/>
            </p:cNvCxnSpPr>
            <p:nvPr/>
          </p:nvCxnSpPr>
          <p:spPr bwMode="auto">
            <a:xfrm rot="5400000">
              <a:off x="4842636" y="4695045"/>
              <a:ext cx="246074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8" name="AutoShape 53"/>
            <p:cNvCxnSpPr>
              <a:cxnSpLocks noChangeShapeType="1"/>
              <a:stCxn id="6162" idx="2"/>
              <a:endCxn id="6161" idx="0"/>
            </p:cNvCxnSpPr>
            <p:nvPr/>
          </p:nvCxnSpPr>
          <p:spPr bwMode="auto">
            <a:xfrm rot="16200000" flipH="1">
              <a:off x="4802435" y="5319873"/>
              <a:ext cx="328064" cy="158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69" name="Text Box 59"/>
            <p:cNvSpPr txBox="1">
              <a:spLocks noChangeArrowheads="1"/>
            </p:cNvSpPr>
            <p:nvPr/>
          </p:nvSpPr>
          <p:spPr bwMode="auto">
            <a:xfrm>
              <a:off x="3517232" y="2132471"/>
              <a:ext cx="2884169" cy="3476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Mosto + Vinacce</a:t>
              </a:r>
            </a:p>
          </p:txBody>
        </p:sp>
        <p:sp>
          <p:nvSpPr>
            <p:cNvPr id="6170" name="Line 60"/>
            <p:cNvSpPr>
              <a:spLocks noChangeShapeType="1"/>
            </p:cNvSpPr>
            <p:nvPr/>
          </p:nvSpPr>
          <p:spPr bwMode="auto">
            <a:xfrm>
              <a:off x="4966467" y="987418"/>
              <a:ext cx="0" cy="3827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171" name="Line 63"/>
            <p:cNvSpPr>
              <a:spLocks noChangeShapeType="1"/>
            </p:cNvSpPr>
            <p:nvPr/>
          </p:nvSpPr>
          <p:spPr bwMode="auto">
            <a:xfrm>
              <a:off x="6415702" y="3679251"/>
              <a:ext cx="610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172" name="Text Box 64"/>
            <p:cNvSpPr txBox="1">
              <a:spLocks noChangeArrowheads="1"/>
            </p:cNvSpPr>
            <p:nvPr/>
          </p:nvSpPr>
          <p:spPr bwMode="auto">
            <a:xfrm>
              <a:off x="7022729" y="4695583"/>
              <a:ext cx="1579539" cy="5932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Lieviti</a:t>
              </a:r>
              <a:br>
                <a:rPr lang="it-IT" sz="1600" b="1"/>
              </a:br>
              <a:r>
                <a:rPr lang="it-IT" sz="1600" b="1"/>
                <a:t> del vino</a:t>
              </a:r>
            </a:p>
          </p:txBody>
        </p:sp>
        <p:sp>
          <p:nvSpPr>
            <p:cNvPr id="6173" name="Line 65"/>
            <p:cNvSpPr>
              <a:spLocks noChangeShapeType="1"/>
            </p:cNvSpPr>
            <p:nvPr/>
          </p:nvSpPr>
          <p:spPr bwMode="auto">
            <a:xfrm>
              <a:off x="6415702" y="4990318"/>
              <a:ext cx="610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174" name="Text Box 67"/>
            <p:cNvSpPr txBox="1">
              <a:spLocks noChangeArrowheads="1"/>
            </p:cNvSpPr>
            <p:nvPr/>
          </p:nvSpPr>
          <p:spPr bwMode="auto">
            <a:xfrm>
              <a:off x="4979099" y="1813515"/>
              <a:ext cx="2521859" cy="27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/>
                <a:t>Spremitura con o senza raspi</a:t>
              </a:r>
            </a:p>
          </p:txBody>
        </p:sp>
        <p:sp>
          <p:nvSpPr>
            <p:cNvPr id="6175" name="Text Box 73"/>
            <p:cNvSpPr txBox="1">
              <a:spLocks noChangeArrowheads="1"/>
            </p:cNvSpPr>
            <p:nvPr/>
          </p:nvSpPr>
          <p:spPr bwMode="auto">
            <a:xfrm>
              <a:off x="7013418" y="3382614"/>
              <a:ext cx="1579539" cy="5932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Lieviti</a:t>
              </a:r>
              <a:br>
                <a:rPr lang="it-IT" sz="1600" b="1"/>
              </a:br>
              <a:r>
                <a:rPr lang="it-IT" sz="1600" b="1"/>
                <a:t> del vino</a:t>
              </a:r>
            </a:p>
          </p:txBody>
        </p:sp>
        <p:sp>
          <p:nvSpPr>
            <p:cNvPr id="6176" name="AutoShape 82"/>
            <p:cNvSpPr>
              <a:spLocks noChangeArrowheads="1"/>
            </p:cNvSpPr>
            <p:nvPr/>
          </p:nvSpPr>
          <p:spPr bwMode="auto">
            <a:xfrm rot="9791984">
              <a:off x="6445902" y="2609316"/>
              <a:ext cx="576834" cy="288656"/>
            </a:xfrm>
            <a:prstGeom prst="rightArrow">
              <a:avLst>
                <a:gd name="adj1" fmla="val 50000"/>
                <a:gd name="adj2" fmla="val 50134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4129" name="Text Box 83"/>
            <p:cNvSpPr txBox="1">
              <a:spLocks noChangeArrowheads="1"/>
            </p:cNvSpPr>
            <p:nvPr/>
          </p:nvSpPr>
          <p:spPr bwMode="auto">
            <a:xfrm>
              <a:off x="6940066" y="2475808"/>
              <a:ext cx="1657439" cy="32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500" b="1" dirty="0">
                  <a:solidFill>
                    <a:schemeClr val="accent3">
                      <a:lumMod val="50000"/>
                    </a:schemeClr>
                  </a:solidFill>
                </a:rPr>
                <a:t>1-2 settimane</a:t>
              </a:r>
            </a:p>
          </p:txBody>
        </p:sp>
        <p:sp>
          <p:nvSpPr>
            <p:cNvPr id="6178" name="AutoShape 85"/>
            <p:cNvSpPr>
              <a:spLocks noChangeArrowheads="1"/>
            </p:cNvSpPr>
            <p:nvPr/>
          </p:nvSpPr>
          <p:spPr bwMode="auto">
            <a:xfrm rot="10253574">
              <a:off x="6566934" y="4168083"/>
              <a:ext cx="576834" cy="288655"/>
            </a:xfrm>
            <a:prstGeom prst="rightArrow">
              <a:avLst>
                <a:gd name="adj1" fmla="val 50000"/>
                <a:gd name="adj2" fmla="val 50135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4131" name="Text Box 86"/>
            <p:cNvSpPr txBox="1">
              <a:spLocks noChangeArrowheads="1"/>
            </p:cNvSpPr>
            <p:nvPr/>
          </p:nvSpPr>
          <p:spPr bwMode="auto">
            <a:xfrm>
              <a:off x="7143277" y="4096335"/>
              <a:ext cx="1081145" cy="32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500" b="1" dirty="0">
                  <a:solidFill>
                    <a:schemeClr val="accent3">
                      <a:lumMod val="50000"/>
                    </a:schemeClr>
                  </a:solidFill>
                </a:rPr>
                <a:t>3-6 mesi</a:t>
              </a:r>
            </a:p>
          </p:txBody>
        </p:sp>
        <p:grpSp>
          <p:nvGrpSpPr>
            <p:cNvPr id="6180" name="Group 87"/>
            <p:cNvGrpSpPr>
              <a:grpSpLocks/>
            </p:cNvGrpSpPr>
            <p:nvPr/>
          </p:nvGrpSpPr>
          <p:grpSpPr bwMode="auto">
            <a:xfrm>
              <a:off x="6445888" y="872601"/>
              <a:ext cx="2126178" cy="783038"/>
              <a:chOff x="4195" y="708"/>
              <a:chExt cx="1338" cy="491"/>
            </a:xfrm>
          </p:grpSpPr>
          <p:sp>
            <p:nvSpPr>
              <p:cNvPr id="6183" name="AutoShape 88"/>
              <p:cNvSpPr>
                <a:spLocks noChangeArrowheads="1"/>
              </p:cNvSpPr>
              <p:nvPr/>
            </p:nvSpPr>
            <p:spPr bwMode="auto">
              <a:xfrm rot="9791984">
                <a:off x="4195" y="935"/>
                <a:ext cx="363" cy="181"/>
              </a:xfrm>
              <a:prstGeom prst="rightArrow">
                <a:avLst>
                  <a:gd name="adj1" fmla="val 50000"/>
                  <a:gd name="adj2" fmla="val 50138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136" name="Text Box 89"/>
              <p:cNvSpPr txBox="1">
                <a:spLocks noChangeArrowheads="1"/>
              </p:cNvSpPr>
              <p:nvPr/>
            </p:nvSpPr>
            <p:spPr bwMode="auto">
              <a:xfrm>
                <a:off x="4535" y="708"/>
                <a:ext cx="998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z="1500" b="1" dirty="0">
                    <a:solidFill>
                      <a:schemeClr val="accent3">
                        <a:lumMod val="50000"/>
                      </a:schemeClr>
                    </a:solidFill>
                  </a:rPr>
                  <a:t>Da metà ottobre a inizio novembre</a:t>
                </a:r>
              </a:p>
            </p:txBody>
          </p:sp>
        </p:grpSp>
        <p:sp>
          <p:nvSpPr>
            <p:cNvPr id="38" name="Rettangolo 37"/>
            <p:cNvSpPr/>
            <p:nvPr/>
          </p:nvSpPr>
          <p:spPr>
            <a:xfrm>
              <a:off x="4261809" y="6142983"/>
              <a:ext cx="1428827" cy="429289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>
                  <a:latin typeface="Arial" pitchFamily="34" charset="0"/>
                  <a:cs typeface="Arial" pitchFamily="34" charset="0"/>
                </a:rPr>
                <a:t>Vino</a:t>
              </a:r>
            </a:p>
          </p:txBody>
        </p:sp>
        <p:sp>
          <p:nvSpPr>
            <p:cNvPr id="6182" name="Line 60"/>
            <p:cNvSpPr>
              <a:spLocks noChangeShapeType="1"/>
            </p:cNvSpPr>
            <p:nvPr/>
          </p:nvSpPr>
          <p:spPr bwMode="auto">
            <a:xfrm>
              <a:off x="4964532" y="5833089"/>
              <a:ext cx="0" cy="3827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4" name="Gruppo 64"/>
          <p:cNvGrpSpPr>
            <a:grpSpLocks/>
          </p:cNvGrpSpPr>
          <p:nvPr/>
        </p:nvGrpSpPr>
        <p:grpSpPr bwMode="auto">
          <a:xfrm>
            <a:off x="261938" y="3524250"/>
            <a:ext cx="4679950" cy="2030413"/>
            <a:chOff x="297752" y="3233322"/>
            <a:chExt cx="4679457" cy="2031082"/>
          </a:xfrm>
        </p:grpSpPr>
        <p:sp>
          <p:nvSpPr>
            <p:cNvPr id="6153" name="Line 76"/>
            <p:cNvSpPr>
              <a:spLocks noChangeShapeType="1"/>
            </p:cNvSpPr>
            <p:nvPr/>
          </p:nvSpPr>
          <p:spPr bwMode="auto">
            <a:xfrm flipH="1">
              <a:off x="1733909" y="3392904"/>
              <a:ext cx="32433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154" name="Text Box 73"/>
            <p:cNvSpPr txBox="1">
              <a:spLocks noChangeArrowheads="1"/>
            </p:cNvSpPr>
            <p:nvPr/>
          </p:nvSpPr>
          <p:spPr bwMode="auto">
            <a:xfrm>
              <a:off x="377206" y="3233322"/>
              <a:ext cx="1365225" cy="338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Vinacce</a:t>
              </a:r>
            </a:p>
          </p:txBody>
        </p:sp>
        <p:sp>
          <p:nvSpPr>
            <p:cNvPr id="61" name="Ovale 60"/>
            <p:cNvSpPr/>
            <p:nvPr/>
          </p:nvSpPr>
          <p:spPr>
            <a:xfrm>
              <a:off x="297752" y="4025746"/>
              <a:ext cx="2357189" cy="12386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Vinificazione in rosso</a:t>
              </a:r>
            </a:p>
          </p:txBody>
        </p:sp>
      </p:grpSp>
      <p:grpSp>
        <p:nvGrpSpPr>
          <p:cNvPr id="5" name="Gruppo 67"/>
          <p:cNvGrpSpPr>
            <a:grpSpLocks/>
          </p:cNvGrpSpPr>
          <p:nvPr/>
        </p:nvGrpSpPr>
        <p:grpSpPr bwMode="auto">
          <a:xfrm>
            <a:off x="344488" y="2697163"/>
            <a:ext cx="4613275" cy="339725"/>
            <a:chOff x="357158" y="2441654"/>
            <a:chExt cx="4612035" cy="338554"/>
          </a:xfrm>
        </p:grpSpPr>
        <p:sp>
          <p:nvSpPr>
            <p:cNvPr id="6151" name="Line 76"/>
            <p:cNvSpPr>
              <a:spLocks noChangeShapeType="1"/>
            </p:cNvSpPr>
            <p:nvPr/>
          </p:nvSpPr>
          <p:spPr bwMode="auto">
            <a:xfrm flipH="1">
              <a:off x="1725893" y="2609311"/>
              <a:ext cx="32433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6152" name="Text Box 73"/>
            <p:cNvSpPr txBox="1">
              <a:spLocks noChangeArrowheads="1"/>
            </p:cNvSpPr>
            <p:nvPr/>
          </p:nvSpPr>
          <p:spPr bwMode="auto">
            <a:xfrm>
              <a:off x="357158" y="2441654"/>
              <a:ext cx="1365225" cy="3385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600" b="1"/>
                <a:t>Vinacce</a:t>
              </a:r>
            </a:p>
          </p:txBody>
        </p:sp>
      </p:grpSp>
      <p:sp>
        <p:nvSpPr>
          <p:cNvPr id="60" name="Ovale 59"/>
          <p:cNvSpPr/>
          <p:nvPr/>
        </p:nvSpPr>
        <p:spPr>
          <a:xfrm>
            <a:off x="250825" y="971550"/>
            <a:ext cx="2428875" cy="12858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Vinificazione in bianco</a:t>
            </a:r>
          </a:p>
        </p:txBody>
      </p:sp>
      <p:sp>
        <p:nvSpPr>
          <p:cNvPr id="69" name="Rettangolo 68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0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Processo di vinificazione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2D957-3DCE-447B-AD1A-8A4643B5117E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Recupero di antiossidanti (polifenoli) dalle vinacce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17650"/>
            <a:ext cx="8893175" cy="5411788"/>
          </a:xfrm>
        </p:spPr>
        <p:txBody>
          <a:bodyPr/>
          <a:lstStyle/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Meccanismo d’azione:</a:t>
            </a: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Inattivazione dei radicali liberi con conseguente arresto</a:t>
            </a: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delle reazioni di ossidazione</a:t>
            </a: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endParaRPr lang="it-IT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Effetti sulla salute:</a:t>
            </a:r>
          </a:p>
          <a:p>
            <a:pPr marL="88900" indent="12700"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prevenzione dell’invecchiamento cellulare</a:t>
            </a: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prevenzione di malattie neuro-degenerative</a:t>
            </a:r>
          </a:p>
          <a:p>
            <a:pPr marL="88900" indent="12700"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prevenzione di malattie cardiovascolari</a:t>
            </a:r>
          </a:p>
          <a:p>
            <a:pPr marL="88900" indent="12700" eaLnBrk="1" hangingPunct="1">
              <a:lnSpc>
                <a:spcPct val="80000"/>
              </a:lnSpc>
              <a:buFontTx/>
              <a:buChar char="-"/>
              <a:defRPr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possibile prevenzione di cancerogenesi</a:t>
            </a: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endParaRPr lang="it-IT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Possibili utilizzi:</a:t>
            </a: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industria alimentare (conservanti)</a:t>
            </a: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industria cosmetica</a:t>
            </a:r>
          </a:p>
          <a:p>
            <a:pPr marL="88900" indent="12700"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industria farmaceutica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14EC9-A4E7-4D85-8F81-84C2711577A7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Metodologie d’estrazione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Estrazione solido-liquido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variabili indipendenti : cultivar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                     tempo d’estrazione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                     rapporto solido-liquido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Supercritical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fluid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extraction</a:t>
            </a: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(in collaborazione con l’Università degli Studi di Trento)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variabili indipendenti : </a:t>
            </a:r>
            <a:r>
              <a:rPr lang="it-IT" sz="2200" b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co-solvente</a:t>
            </a:r>
            <a:endParaRPr lang="it-IT" sz="22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                     tempo d’estrazione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2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                     pressione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2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b="1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2400" b="1" dirty="0" smtClean="0"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738" y="0"/>
            <a:ext cx="9372601" cy="1214438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Schema impianto SFE</a:t>
            </a:r>
          </a:p>
        </p:txBody>
      </p:sp>
      <p:pic>
        <p:nvPicPr>
          <p:cNvPr id="9219" name="Picture 8" descr="P&amp;I"/>
          <p:cNvPicPr>
            <a:picLocks noChangeAspect="1" noChangeArrowheads="1"/>
          </p:cNvPicPr>
          <p:nvPr/>
        </p:nvPicPr>
        <p:blipFill>
          <a:blip r:embed="rId3">
            <a:lum bright="-10000" contrast="12000"/>
          </a:blip>
          <a:srcRect/>
          <a:stretch>
            <a:fillRect/>
          </a:stretch>
        </p:blipFill>
        <p:spPr bwMode="auto">
          <a:xfrm>
            <a:off x="214313" y="1500188"/>
            <a:ext cx="8715375" cy="50006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Metodologie d’analisi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1643063"/>
            <a:ext cx="9144000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tabLst>
                <a:tab pos="4216400" algn="l"/>
              </a:tabLs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Analisi dei polifenoli totali tramite il metodo colorimetrico del </a:t>
            </a:r>
            <a:r>
              <a:rPr lang="it-IT" sz="24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Folin-Ciocalteau</a:t>
            </a:r>
            <a:endParaRPr lang="it-IT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3000375"/>
            <a:ext cx="9144000" cy="785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tabLst>
                <a:tab pos="4216400" algn="l"/>
              </a:tabLs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Analisi degli orto-difenoli tramite il metodo colorimetrico del molibdato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4214813"/>
            <a:ext cx="9144000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tabLst>
                <a:tab pos="4216400" algn="l"/>
              </a:tabLs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Misura del potere antiossidante tramite l’uso del radicale libero DPPH</a:t>
            </a:r>
            <a:r>
              <a:rPr lang="it-IT" sz="4800" b="1" baseline="30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643563"/>
            <a:ext cx="91440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tabLst>
                <a:tab pos="4216400" algn="l"/>
              </a:tabLs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Analisi qualitative preliminari dei polifenoli mediante HPLC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  <a:noFill/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00000"/>
                </a:solidFill>
                <a:latin typeface="Comic Sans MS" pitchFamily="66" charset="0"/>
              </a:rPr>
              <a:t>Risultati preliminari</a:t>
            </a:r>
          </a:p>
        </p:txBody>
      </p:sp>
      <p:graphicFrame>
        <p:nvGraphicFramePr>
          <p:cNvPr id="11" name="Grafico 10"/>
          <p:cNvGraphicFramePr/>
          <p:nvPr/>
        </p:nvGraphicFramePr>
        <p:xfrm>
          <a:off x="0" y="1142984"/>
          <a:ext cx="435771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tangolo 3"/>
          <p:cNvSpPr/>
          <p:nvPr/>
        </p:nvSpPr>
        <p:spPr>
          <a:xfrm>
            <a:off x="5500688" y="1214438"/>
            <a:ext cx="3357562" cy="185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Resa polifenoli totali bucce;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estrazione con CO</a:t>
            </a:r>
            <a:r>
              <a:rPr lang="it-IT" sz="2400" b="1" baseline="-250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in fase supercritica (SFE)</a:t>
            </a:r>
          </a:p>
        </p:txBody>
      </p:sp>
      <p:graphicFrame>
        <p:nvGraphicFramePr>
          <p:cNvPr id="5" name="Grafico 4"/>
          <p:cNvGraphicFramePr/>
          <p:nvPr/>
        </p:nvGraphicFramePr>
        <p:xfrm>
          <a:off x="4857752" y="4214794"/>
          <a:ext cx="428624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tangolo 5"/>
          <p:cNvSpPr/>
          <p:nvPr/>
        </p:nvSpPr>
        <p:spPr>
          <a:xfrm>
            <a:off x="285750" y="4857750"/>
            <a:ext cx="3429000" cy="185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Resa polifenoli totali bucce;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Estrazione solido liquido</a:t>
            </a:r>
          </a:p>
        </p:txBody>
      </p:sp>
      <p:sp>
        <p:nvSpPr>
          <p:cNvPr id="8" name="Freccia in giù 7"/>
          <p:cNvSpPr/>
          <p:nvPr/>
        </p:nvSpPr>
        <p:spPr>
          <a:xfrm rot="5400000">
            <a:off x="4696619" y="1594644"/>
            <a:ext cx="484188" cy="9779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6200000">
            <a:off x="4044156" y="5182394"/>
            <a:ext cx="484188" cy="9779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653</Words>
  <Application>Microsoft Office PowerPoint</Application>
  <PresentationFormat>Presentazione su schermo (4:3)</PresentationFormat>
  <Paragraphs>187</Paragraphs>
  <Slides>19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Tema di Office</vt:lpstr>
      <vt:lpstr>Foglio di lavoro di Microsoft Office Excel 97-2003</vt:lpstr>
      <vt:lpstr>Diapositiva 1</vt:lpstr>
      <vt:lpstr>Obiettivi del primo anno</vt:lpstr>
      <vt:lpstr>Vinacce</vt:lpstr>
      <vt:lpstr>Diapositiva 4</vt:lpstr>
      <vt:lpstr>Recupero di antiossidanti (polifenoli) dalle vinacce</vt:lpstr>
      <vt:lpstr>Metodologie d’estrazione</vt:lpstr>
      <vt:lpstr>Schema impianto SFE</vt:lpstr>
      <vt:lpstr>Metodologie d’analisi</vt:lpstr>
      <vt:lpstr>Risultati preliminari</vt:lpstr>
      <vt:lpstr>Scelta della cultivar</vt:lpstr>
      <vt:lpstr>Diapositiva 11</vt:lpstr>
      <vt:lpstr>Diapositiva 12</vt:lpstr>
      <vt:lpstr>Cinetica estrazione SFE a diverse pressioni</vt:lpstr>
      <vt:lpstr>Cinetica estrazione SFE a diverse pressioni</vt:lpstr>
      <vt:lpstr>Cinetica estrazione SFE a diverse pressioni</vt:lpstr>
      <vt:lpstr>Confronto resa CO2/EtOH CO2/MeOH a diverse pressioni</vt:lpstr>
      <vt:lpstr>Correlazione ARP – Polifenoli totali</vt:lpstr>
      <vt:lpstr>Conclusioni</vt:lpstr>
      <vt:lpstr>Prospettive future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Laboratorio1</dc:creator>
  <cp:lastModifiedBy>Laboratorio1</cp:lastModifiedBy>
  <cp:revision>260</cp:revision>
  <dcterms:created xsi:type="dcterms:W3CDTF">2007-10-11T09:06:41Z</dcterms:created>
  <dcterms:modified xsi:type="dcterms:W3CDTF">2007-12-12T13:23:10Z</dcterms:modified>
</cp:coreProperties>
</file>